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4.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926" r:id="rId2"/>
    <p:sldId id="971" r:id="rId3"/>
    <p:sldId id="832" r:id="rId4"/>
    <p:sldId id="840" r:id="rId5"/>
    <p:sldId id="834" r:id="rId6"/>
    <p:sldId id="703" r:id="rId7"/>
    <p:sldId id="699" r:id="rId8"/>
    <p:sldId id="972" r:id="rId9"/>
    <p:sldId id="978" r:id="rId10"/>
    <p:sldId id="807" r:id="rId11"/>
    <p:sldId id="991" r:id="rId12"/>
    <p:sldId id="979" r:id="rId13"/>
    <p:sldId id="980" r:id="rId14"/>
    <p:sldId id="981" r:id="rId15"/>
    <p:sldId id="982" r:id="rId16"/>
    <p:sldId id="983" r:id="rId17"/>
    <p:sldId id="984" r:id="rId18"/>
    <p:sldId id="985" r:id="rId19"/>
    <p:sldId id="986" r:id="rId20"/>
    <p:sldId id="987" r:id="rId21"/>
    <p:sldId id="992" r:id="rId22"/>
    <p:sldId id="988" r:id="rId23"/>
    <p:sldId id="989" r:id="rId24"/>
    <p:sldId id="990" r:id="rId25"/>
    <p:sldId id="993" r:id="rId26"/>
    <p:sldId id="994" r:id="rId27"/>
    <p:sldId id="886" r:id="rId28"/>
    <p:sldId id="869" r:id="rId29"/>
    <p:sldId id="871" r:id="rId30"/>
    <p:sldId id="870" r:id="rId31"/>
    <p:sldId id="995" r:id="rId32"/>
    <p:sldId id="942" r:id="rId33"/>
    <p:sldId id="943" r:id="rId34"/>
    <p:sldId id="996" r:id="rId35"/>
    <p:sldId id="997" r:id="rId36"/>
    <p:sldId id="863" r:id="rId37"/>
    <p:sldId id="864" r:id="rId38"/>
    <p:sldId id="865" r:id="rId39"/>
    <p:sldId id="950" r:id="rId40"/>
    <p:sldId id="999" r:id="rId41"/>
    <p:sldId id="1000" r:id="rId42"/>
    <p:sldId id="998" r:id="rId43"/>
    <p:sldId id="951" r:id="rId44"/>
    <p:sldId id="952" r:id="rId45"/>
    <p:sldId id="955" r:id="rId46"/>
    <p:sldId id="956" r:id="rId47"/>
    <p:sldId id="913" r:id="rId48"/>
    <p:sldId id="894" r:id="rId49"/>
    <p:sldId id="953" r:id="rId50"/>
    <p:sldId id="973" r:id="rId51"/>
    <p:sldId id="1001" r:id="rId52"/>
    <p:sldId id="1002" r:id="rId53"/>
    <p:sldId id="964" r:id="rId54"/>
    <p:sldId id="1003" r:id="rId55"/>
    <p:sldId id="1004" r:id="rId56"/>
    <p:sldId id="1005" r:id="rId57"/>
    <p:sldId id="1006" r:id="rId58"/>
    <p:sldId id="1007" r:id="rId59"/>
    <p:sldId id="1008" r:id="rId60"/>
    <p:sldId id="1009" r:id="rId61"/>
    <p:sldId id="1014" r:id="rId62"/>
    <p:sldId id="1010" r:id="rId63"/>
    <p:sldId id="1011" r:id="rId64"/>
    <p:sldId id="1012" r:id="rId65"/>
    <p:sldId id="1013" r:id="rId66"/>
    <p:sldId id="974" r:id="rId67"/>
    <p:sldId id="849" r:id="rId68"/>
    <p:sldId id="1015" r:id="rId69"/>
    <p:sldId id="968" r:id="rId70"/>
    <p:sldId id="850" r:id="rId71"/>
    <p:sldId id="856" r:id="rId72"/>
    <p:sldId id="857" r:id="rId73"/>
    <p:sldId id="858" r:id="rId74"/>
    <p:sldId id="855" r:id="rId75"/>
    <p:sldId id="975" r:id="rId76"/>
    <p:sldId id="976" r:id="rId77"/>
    <p:sldId id="977" r:id="rId78"/>
    <p:sldId id="1016" r:id="rId79"/>
    <p:sldId id="1017" r:id="rId80"/>
    <p:sldId id="1018" r:id="rId81"/>
    <p:sldId id="1019" r:id="rId82"/>
    <p:sldId id="1024" r:id="rId83"/>
    <p:sldId id="1025" r:id="rId84"/>
    <p:sldId id="1026" r:id="rId85"/>
    <p:sldId id="1027" r:id="rId86"/>
    <p:sldId id="1028" r:id="rId87"/>
    <p:sldId id="877" r:id="rId88"/>
    <p:sldId id="416" r:id="rId89"/>
    <p:sldId id="92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EBDE"/>
    <a:srgbClr val="B31A1B"/>
    <a:srgbClr val="333333"/>
    <a:srgbClr val="B31B1B"/>
    <a:srgbClr val="FF5050"/>
    <a:srgbClr val="B3B3B3"/>
    <a:srgbClr val="FFFFFF"/>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p:scale>
          <a:sx n="60" d="100"/>
          <a:sy n="60" d="100"/>
        </p:scale>
        <p:origin x="396" y="440"/>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63" d="100"/>
        <a:sy n="63" d="100"/>
      </p:scale>
      <p:origin x="0" y="-93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6</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70</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chicagomanualofstyle.org/book/ed17/part3/ch14/psec001.html" TargetMode="External"/><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sandbox.zenodo.org/" TargetMode="External"/><Relationship Id="rId2" Type="http://schemas.openxmlformats.org/officeDocument/2006/relationships/hyperlink" Target="https://www.openicpsr.org/openicpsr/studentdata" TargetMode="External"/><Relationship Id="rId1" Type="http://schemas.openxmlformats.org/officeDocument/2006/relationships/slideLayout" Target="../slideLayouts/slideLayout6.xml"/><Relationship Id="rId4" Type="http://schemas.openxmlformats.org/officeDocument/2006/relationships/hyperlink" Target="https://guides.github.com/activities/citable-co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2.jp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2" Type="http://schemas.openxmlformats.org/officeDocument/2006/relationships/hyperlink" Target="https://doi.org/10.5281/zenodo.3981458" TargetMode="Externa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smtClean="0"/>
              <a:t>Practices for Data Transparency and Reproducibility</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smtClean="0"/>
              <a:t>Lars Vilhuber</a:t>
            </a:r>
            <a:endParaRPr lang="en-US" dirty="0"/>
          </a:p>
          <a:p>
            <a:r>
              <a:rPr lang="en-US" dirty="0" smtClean="0"/>
              <a:t>Cornell University</a:t>
            </a:r>
          </a:p>
          <a:p>
            <a:r>
              <a:rPr lang="en-US" dirty="0" smtClean="0"/>
              <a:t>2020-09-24</a:t>
            </a:r>
            <a:endParaRPr lang="en-US" dirty="0"/>
          </a:p>
          <a:p>
            <a:endParaRPr lang="en-US" dirty="0"/>
          </a:p>
          <a:p>
            <a:r>
              <a:rPr lang="en-US" sz="1600" dirty="0" smtClean="0"/>
              <a:t>The opinions expressed in this talk are solely the authors, and do not represent the views of the U.S. Census Bureau, the American Economic Association, or any of the funding agencies. </a:t>
            </a:r>
            <a:endParaRPr lang="en-US" sz="1600" dirty="0"/>
          </a:p>
          <a:p>
            <a:r>
              <a:rPr lang="en-US" sz="1600" dirty="0" smtClean="0"/>
              <a:t>© Lars Vilhuber                  .</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citation practices</a:t>
            </a:r>
            <a:endParaRPr lang="en-US" dirty="0"/>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a:t>
            </a:r>
            <a:r>
              <a:rPr lang="en-US" dirty="0" smtClean="0">
                <a:latin typeface="Century" panose="02040604050505020304" pitchFamily="18" charset="0"/>
              </a:rPr>
              <a:t>We use data downloaded from </a:t>
            </a:r>
            <a:r>
              <a:rPr lang="en-US" dirty="0">
                <a:latin typeface="Century" panose="02040604050505020304" pitchFamily="18" charset="0"/>
              </a:rPr>
              <a:t/>
            </a:r>
            <a:br>
              <a:rPr lang="en-US" dirty="0">
                <a:latin typeface="Century" panose="02040604050505020304" pitchFamily="18" charset="0"/>
              </a:rPr>
            </a:br>
            <a:r>
              <a:rPr lang="en-US" dirty="0" smtClean="0">
                <a:latin typeface="Century" panose="02040604050505020304" pitchFamily="18" charset="0"/>
              </a:rPr>
              <a:t>the Bureau of Economic Analysis</a:t>
            </a:r>
            <a:r>
              <a:rPr lang="en-US" dirty="0">
                <a:latin typeface="Century" panose="02040604050505020304" pitchFamily="18" charset="0"/>
              </a:rPr>
              <a:t>…”</a:t>
            </a:r>
            <a:endParaRPr lang="en-US" dirty="0"/>
          </a:p>
          <a:p>
            <a:r>
              <a:rPr lang="en-US" sz="3200" b="1" dirty="0"/>
              <a:t>Microdata</a:t>
            </a:r>
            <a:r>
              <a:rPr lang="en-US" dirty="0"/>
              <a:t>:</a:t>
            </a:r>
          </a:p>
          <a:p>
            <a:endParaRPr lang="en-US" dirty="0"/>
          </a:p>
          <a:p>
            <a:pPr marL="0" indent="0" algn="ctr">
              <a:buNone/>
            </a:pPr>
            <a:r>
              <a:rPr lang="en-US" dirty="0" smtClean="0">
                <a:latin typeface="Century" panose="02040604050505020304" pitchFamily="18" charset="0"/>
              </a:rPr>
              <a:t>“… this paper uses data from </a:t>
            </a:r>
            <a:r>
              <a:rPr lang="en-US" dirty="0">
                <a:latin typeface="Century" panose="02040604050505020304" pitchFamily="18" charset="0"/>
              </a:rPr>
              <a:t/>
            </a:r>
            <a:br>
              <a:rPr lang="en-US" dirty="0">
                <a:latin typeface="Century" panose="02040604050505020304" pitchFamily="18" charset="0"/>
              </a:rPr>
            </a:br>
            <a:r>
              <a:rPr lang="en-US" dirty="0" smtClean="0">
                <a:latin typeface="Century" panose="02040604050505020304" pitchFamily="18" charset="0"/>
              </a:rPr>
              <a:t>the Current Population Survey</a:t>
            </a:r>
            <a:r>
              <a:rPr lang="en-US" dirty="0">
                <a:latin typeface="Century" panose="02040604050505020304" pitchFamily="18" charset="0"/>
              </a:rPr>
              <a:t>…”</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 analogy…</a:t>
            </a:r>
            <a:endParaRPr lang="en-US" dirty="0"/>
          </a:p>
        </p:txBody>
      </p:sp>
    </p:spTree>
    <p:extLst>
      <p:ext uri="{BB962C8B-B14F-4D97-AF65-F5344CB8AC3E}">
        <p14:creationId xmlns:p14="http://schemas.microsoft.com/office/powerpoint/2010/main" val="28473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buy a car from this guy</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3637613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sales person have a good record</a:t>
            </a:r>
            <a:r>
              <a:rPr lang="en-US" sz="4800" dirty="0" smtClean="0"/>
              <a:t>?</a:t>
            </a:r>
          </a:p>
          <a:p>
            <a:r>
              <a:rPr lang="en-US" sz="4800" dirty="0" smtClean="0"/>
              <a:t>Where does the car come from</a:t>
            </a:r>
            <a:r>
              <a:rPr lang="en-US" sz="4800" dirty="0" smtClean="0"/>
              <a:t>?</a:t>
            </a:r>
          </a:p>
          <a:p>
            <a:r>
              <a:rPr lang="en-US" sz="4800" dirty="0" smtClean="0"/>
              <a:t>What do we know about the car</a:t>
            </a:r>
            <a:r>
              <a:rPr lang="en-US" sz="4800" dirty="0" smtClean="0"/>
              <a:t>?</a:t>
            </a:r>
            <a:endParaRPr lang="en-US" sz="4800" dirty="0"/>
          </a:p>
        </p:txBody>
      </p:sp>
    </p:spTree>
    <p:extLst>
      <p:ext uri="{BB962C8B-B14F-4D97-AF65-F5344CB8AC3E}">
        <p14:creationId xmlns:p14="http://schemas.microsoft.com/office/powerpoint/2010/main" val="295004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use this data</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3940497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would you trust this data</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1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provider have a good record</a:t>
            </a:r>
            <a:r>
              <a:rPr lang="en-US" sz="4800" dirty="0" smtClean="0"/>
              <a:t>?</a:t>
            </a:r>
          </a:p>
          <a:p>
            <a:r>
              <a:rPr lang="en-US" sz="4800" dirty="0" smtClean="0"/>
              <a:t>Where do the data come from</a:t>
            </a:r>
            <a:r>
              <a:rPr lang="en-US" sz="4800" dirty="0" smtClean="0"/>
              <a:t>?</a:t>
            </a:r>
          </a:p>
          <a:p>
            <a:r>
              <a:rPr lang="en-US" sz="4800" dirty="0" smtClean="0"/>
              <a:t>What do we know about the data</a:t>
            </a:r>
            <a:r>
              <a:rPr lang="en-US" sz="4800" dirty="0" smtClean="0"/>
              <a:t>?</a:t>
            </a:r>
            <a:endParaRPr lang="en-US" sz="4800" dirty="0"/>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smtClean="0"/>
              <a:t>Metadata!</a:t>
            </a:r>
            <a:endParaRPr lang="en-US" sz="11500" dirty="0"/>
          </a:p>
        </p:txBody>
      </p:sp>
    </p:spTree>
    <p:extLst>
      <p:ext uri="{BB962C8B-B14F-4D97-AF65-F5344CB8AC3E}">
        <p14:creationId xmlns:p14="http://schemas.microsoft.com/office/powerpoint/2010/main" val="74870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smtClean="0"/>
              <a:t>It’s a file called stockmarket.xlsx</a:t>
            </a:r>
            <a:r>
              <a:rPr lang="en-US" dirty="0" smtClean="0"/>
              <a:t>”</a:t>
            </a:r>
            <a:endParaRPr lang="en-US"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3067139646"/>
              </p:ext>
            </p:extLst>
          </p:nvPr>
        </p:nvGraphicFramePr>
        <p:xfrm>
          <a:off x="7679980" y="1937542"/>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dirty="0">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10" name="Content Placeholder 3"/>
          <p:cNvPicPr>
            <a:picLocks noChangeAspect="1"/>
          </p:cNvPicPr>
          <p:nvPr/>
        </p:nvPicPr>
        <p:blipFill>
          <a:blip r:embed="rId2"/>
          <a:stretch>
            <a:fillRect/>
          </a:stretch>
        </p:blipFill>
        <p:spPr>
          <a:xfrm>
            <a:off x="1045028" y="2140646"/>
            <a:ext cx="4305521" cy="3721291"/>
          </a:xfrm>
          <a:prstGeom prst="rect">
            <a:avLst/>
          </a:prstGeom>
        </p:spPr>
      </p:pic>
      <p:sp>
        <p:nvSpPr>
          <p:cNvPr id="4" name="Right Arrow 3"/>
          <p:cNvSpPr/>
          <p:nvPr/>
        </p:nvSpPr>
        <p:spPr>
          <a:xfrm>
            <a:off x="5625194" y="3127712"/>
            <a:ext cx="2669720" cy="174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957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smtClean="0"/>
              <a:t>It’s a file called SP500.xlsx</a:t>
            </a:r>
            <a:r>
              <a:rPr lang="en-US" dirty="0" smtClean="0"/>
              <a:t>”</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547811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smtClean="0"/>
              <a:t>It’s a file called SP500.xlsx, downloaded from FRED</a:t>
            </a:r>
            <a:r>
              <a:rPr lang="en-US" dirty="0" smtClean="0"/>
              <a:t>.”</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4018678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menu today</a:t>
            </a:r>
            <a:endParaRPr lang="en-US" dirty="0"/>
          </a:p>
        </p:txBody>
      </p:sp>
      <p:sp>
        <p:nvSpPr>
          <p:cNvPr id="3" name="Content Placeholder 2"/>
          <p:cNvSpPr>
            <a:spLocks noGrp="1"/>
          </p:cNvSpPr>
          <p:nvPr>
            <p:ph idx="1"/>
          </p:nvPr>
        </p:nvSpPr>
        <p:spPr/>
        <p:txBody>
          <a:bodyPr/>
          <a:lstStyle/>
          <a:p>
            <a:r>
              <a:rPr lang="en-US" u="sng" dirty="0" smtClean="0"/>
              <a:t>Data provenance</a:t>
            </a:r>
            <a:r>
              <a:rPr lang="en-US" dirty="0" smtClean="0"/>
              <a:t>: what you want is what you should get</a:t>
            </a:r>
          </a:p>
          <a:p>
            <a:r>
              <a:rPr lang="en-US" u="sng" dirty="0" smtClean="0"/>
              <a:t>README</a:t>
            </a:r>
            <a:r>
              <a:rPr lang="en-US" dirty="0" smtClean="0"/>
              <a:t> when you can</a:t>
            </a:r>
          </a:p>
          <a:p>
            <a:r>
              <a:rPr lang="en-US" dirty="0" smtClean="0"/>
              <a:t>The </a:t>
            </a:r>
            <a:r>
              <a:rPr lang="en-US" u="sng" dirty="0" smtClean="0"/>
              <a:t>Archive</a:t>
            </a:r>
            <a:r>
              <a:rPr lang="en-US" dirty="0" smtClean="0"/>
              <a:t> at the End of the Universe: better than your average website</a:t>
            </a:r>
          </a:p>
          <a:p>
            <a:pPr lvl="1"/>
            <a:r>
              <a:rPr lang="en-US" dirty="0" smtClean="0"/>
              <a:t>Subplot: When its confidential?</a:t>
            </a:r>
          </a:p>
        </p:txBody>
      </p:sp>
    </p:spTree>
    <p:extLst>
      <p:ext uri="{BB962C8B-B14F-4D97-AF65-F5344CB8AC3E}">
        <p14:creationId xmlns:p14="http://schemas.microsoft.com/office/powerpoint/2010/main" val="3037657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smtClean="0"/>
              <a:t>It’s a file called SP500.xlsx, downloaded from FRED</a:t>
            </a:r>
            <a:r>
              <a:rPr lang="en-US" dirty="0" smtClean="0"/>
              <a:t>.”</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smtClean="0"/>
              <a:t>S&amp;P Dow Jones Indices LLC. 2020. “</a:t>
            </a:r>
            <a:r>
              <a:rPr lang="en-US" i="1" dirty="0" smtClean="0"/>
              <a:t>S&amp;P 500 [SP500] [</a:t>
            </a:r>
            <a:r>
              <a:rPr lang="en-US" i="1" dirty="0" smtClean="0"/>
              <a:t>dataset</a:t>
            </a:r>
            <a:r>
              <a:rPr lang="en-US" i="1" dirty="0" smtClean="0"/>
              <a:t>]”</a:t>
            </a:r>
            <a:r>
              <a:rPr lang="en-US" dirty="0" smtClean="0"/>
              <a:t>, retrieved from FRED, Federal Reserve Bank of St. Louis; https</a:t>
            </a:r>
            <a:r>
              <a:rPr lang="en-US" dirty="0"/>
              <a:t>://</a:t>
            </a:r>
            <a:r>
              <a:rPr lang="en-US" dirty="0" smtClean="0"/>
              <a:t>fred.stlouisfed.org/series/SP500, June 26, 2020. </a:t>
            </a:r>
            <a:endParaRPr lang="en-US" dirty="0"/>
          </a:p>
        </p:txBody>
      </p:sp>
    </p:spTree>
    <p:extLst>
      <p:ext uri="{BB962C8B-B14F-4D97-AF65-F5344CB8AC3E}">
        <p14:creationId xmlns:p14="http://schemas.microsoft.com/office/powerpoint/2010/main" val="3965781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We’re all set then.</a:t>
            </a:r>
            <a:endParaRPr lang="en-US" dirty="0"/>
          </a:p>
        </p:txBody>
      </p:sp>
    </p:spTree>
    <p:extLst>
      <p:ext uri="{BB962C8B-B14F-4D97-AF65-F5344CB8AC3E}">
        <p14:creationId xmlns:p14="http://schemas.microsoft.com/office/powerpoint/2010/main" val="712686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smtClean="0"/>
              <a:t>SP500.xlsx, from S&amp;P (2020). Not provided as part of replication package because © S&amp;P. ”</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dirty="0">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dirty="0" smtClean="0">
                          <a:effectLst/>
                          <a:latin typeface="Arial" panose="020B0604020202020204" pitchFamily="34" charset="0"/>
                        </a:rPr>
                        <a:t>S&amp;P 500, Index, Daily, Not Seasonally Adjusted</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dirty="0" smtClean="0">
                          <a:effectLst/>
                          <a:latin typeface="Arial" panose="020B0604020202020204" pitchFamily="34" charset="0"/>
                        </a:rPr>
                        <a:t>Frequency: Daily, Close</a:t>
                      </a:r>
                      <a:endParaRPr lang="en-US" sz="1000" b="0" i="0" u="none" strike="noStrike" dirty="0">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smtClean="0"/>
              <a:t>S&amp;P Dow Jones Indices LLC. 2020. “</a:t>
            </a:r>
            <a:r>
              <a:rPr lang="en-US" i="1" dirty="0" smtClean="0"/>
              <a:t>S&amp;P 500 [SP500] [</a:t>
            </a:r>
            <a:r>
              <a:rPr lang="en-US" i="1" dirty="0" smtClean="0"/>
              <a:t>dataset</a:t>
            </a:r>
            <a:r>
              <a:rPr lang="en-US" i="1" dirty="0" smtClean="0"/>
              <a:t>]”</a:t>
            </a:r>
            <a:r>
              <a:rPr lang="en-US" dirty="0" smtClean="0"/>
              <a:t>, retrieved from FRED, Federal Reserve Bank of St. Louis; https</a:t>
            </a:r>
            <a:r>
              <a:rPr lang="en-US" dirty="0"/>
              <a:t>://</a:t>
            </a:r>
            <a:r>
              <a:rPr lang="en-US" dirty="0" smtClean="0"/>
              <a:t>fred.stlouisfed.org/series/SP500, June 26, 2020. </a:t>
            </a:r>
            <a:endParaRPr lang="en-US" dirty="0"/>
          </a:p>
        </p:txBody>
      </p:sp>
    </p:spTree>
    <p:extLst>
      <p:ext uri="{BB962C8B-B14F-4D97-AF65-F5344CB8AC3E}">
        <p14:creationId xmlns:p14="http://schemas.microsoft.com/office/powerpoint/2010/main" val="3707493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Availability Statements</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smtClean="0"/>
              <a:t>Describes data file, where to get it, how to get it, and any conditions of obtaining it</a:t>
            </a:r>
            <a:endParaRPr lang="en-US" sz="3200" dirty="0"/>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4956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Citation</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smtClean="0"/>
              <a:t>Attributes the file to the proper source</a:t>
            </a:r>
            <a:endParaRPr lang="en-US" sz="3200" dirty="0"/>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947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Starts with Data Citations</a:t>
            </a:r>
            <a:endParaRPr lang="en-US" dirty="0"/>
          </a:p>
        </p:txBody>
      </p:sp>
      <p:sp>
        <p:nvSpPr>
          <p:cNvPr id="3" name="Content Placeholder 2"/>
          <p:cNvSpPr>
            <a:spLocks noGrp="1"/>
          </p:cNvSpPr>
          <p:nvPr>
            <p:ph idx="1"/>
          </p:nvPr>
        </p:nvSpPr>
        <p:spPr/>
        <p:txBody>
          <a:bodyPr/>
          <a:lstStyle/>
          <a:p>
            <a:r>
              <a:rPr lang="en-US" dirty="0" smtClean="0"/>
              <a:t>Data Citation Principles</a:t>
            </a:r>
            <a:endParaRPr lang="en-US" dirty="0"/>
          </a:p>
          <a:p>
            <a:r>
              <a:rPr lang="en-US" dirty="0" smtClean="0"/>
              <a:t>Image of a standard data citation</a:t>
            </a:r>
            <a:endParaRPr lang="en-US" dirty="0"/>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smtClean="0">
                <a:solidFill>
                  <a:schemeClr val="bg2">
                    <a:lumMod val="75000"/>
                  </a:schemeClr>
                </a:solidFill>
              </a:rPr>
              <a:t>Data Citation Synthesis Group: Joint Declaration of Data Citation Principles. </a:t>
            </a:r>
            <a:r>
              <a:rPr lang="en-US" sz="1100" dirty="0" err="1" smtClean="0">
                <a:solidFill>
                  <a:schemeClr val="bg2">
                    <a:lumMod val="75000"/>
                  </a:schemeClr>
                </a:solidFill>
              </a:rPr>
              <a:t>Martone</a:t>
            </a:r>
            <a:r>
              <a:rPr lang="en-US" sz="1100" dirty="0" smtClean="0">
                <a:solidFill>
                  <a:schemeClr val="bg2">
                    <a:lumMod val="75000"/>
                  </a:schemeClr>
                </a:solidFill>
              </a:rPr>
              <a:t> M. (</a:t>
            </a:r>
            <a:r>
              <a:rPr lang="en-US" sz="1100" dirty="0">
                <a:solidFill>
                  <a:schemeClr val="bg2">
                    <a:lumMod val="75000"/>
                  </a:schemeClr>
                </a:solidFill>
              </a:rPr>
              <a:t>ed</a:t>
            </a:r>
            <a:r>
              <a:rPr lang="en-US" sz="1100" dirty="0" smtClean="0">
                <a:solidFill>
                  <a:schemeClr val="bg2">
                    <a:lumMod val="75000"/>
                  </a:schemeClr>
                </a:solidFill>
              </a:rPr>
              <a:t>.) San Diego CA: FORCE11; 2014 [</a:t>
            </a:r>
            <a:r>
              <a:rPr lang="en-US" sz="1100" dirty="0" smtClean="0">
                <a:solidFill>
                  <a:schemeClr val="bg2">
                    <a:lumMod val="75000"/>
                  </a:schemeClr>
                </a:solidFill>
                <a:hlinkClick r:id="rId4"/>
              </a:rPr>
              <a:t>https</a:t>
            </a:r>
            <a:r>
              <a:rPr lang="en-US" sz="1100" dirty="0">
                <a:solidFill>
                  <a:schemeClr val="bg2">
                    <a:lumMod val="75000"/>
                  </a:schemeClr>
                </a:solidFill>
                <a:hlinkClick r:id="rId4"/>
              </a:rPr>
              <a:t>://www.force11.org/group/joint-declaration-data-citation-principles-final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464978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Data Citations are Hard!</a:t>
            </a:r>
            <a:endParaRPr lang="en-US" dirty="0"/>
          </a:p>
        </p:txBody>
      </p:sp>
    </p:spTree>
    <p:extLst>
      <p:ext uri="{BB962C8B-B14F-4D97-AF65-F5344CB8AC3E}">
        <p14:creationId xmlns:p14="http://schemas.microsoft.com/office/powerpoint/2010/main" val="3726200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AEA, every manuscript is checked</a:t>
            </a:r>
            <a:endParaRPr lang="en-US" dirty="0"/>
          </a:p>
        </p:txBody>
      </p:sp>
      <p:sp>
        <p:nvSpPr>
          <p:cNvPr id="3" name="Content Placeholder 2"/>
          <p:cNvSpPr>
            <a:spLocks noGrp="1"/>
          </p:cNvSpPr>
          <p:nvPr>
            <p:ph idx="1"/>
          </p:nvPr>
        </p:nvSpPr>
        <p:spPr/>
        <p:txBody>
          <a:bodyPr>
            <a:normAutofit/>
          </a:bodyPr>
          <a:lstStyle/>
          <a:p>
            <a:r>
              <a:rPr lang="en-US" dirty="0" smtClean="0"/>
              <a:t>What datasets are used</a:t>
            </a:r>
            <a:endParaRPr lang="en-US" dirty="0"/>
          </a:p>
          <a:p>
            <a:r>
              <a:rPr lang="en-US" dirty="0" smtClean="0"/>
              <a:t>Are they cited</a:t>
            </a:r>
            <a:r>
              <a:rPr lang="en-US" dirty="0"/>
              <a:t>?</a:t>
            </a:r>
          </a:p>
          <a:p>
            <a:r>
              <a:rPr lang="en-US" dirty="0" smtClean="0"/>
              <a:t>Is there additional information on access? </a:t>
            </a:r>
            <a:endParaRPr lang="en-US" dirty="0"/>
          </a:p>
          <a:p>
            <a:r>
              <a:rPr lang="en-US" dirty="0" smtClean="0"/>
              <a:t>Is there license/ data use information</a:t>
            </a:r>
            <a:r>
              <a:rPr lang="en-US" dirty="0"/>
              <a:t>?</a:t>
            </a:r>
          </a:p>
          <a:p>
            <a:pPr lvl="1"/>
            <a:r>
              <a:rPr lang="en-US" dirty="0" smtClean="0"/>
              <a:t>→ </a:t>
            </a:r>
            <a:r>
              <a:rPr lang="en-US" b="1" u="sng" dirty="0" smtClean="0">
                <a:solidFill>
                  <a:schemeClr val="accent6">
                    <a:lumMod val="75000"/>
                  </a:schemeClr>
                </a:solidFill>
              </a:rPr>
              <a:t>Should</a:t>
            </a:r>
            <a:r>
              <a:rPr lang="en-US" dirty="0" smtClean="0"/>
              <a:t> the author provide the data</a:t>
            </a:r>
            <a:r>
              <a:rPr lang="en-US" dirty="0"/>
              <a:t>?</a:t>
            </a:r>
          </a:p>
          <a:p>
            <a:pPr lvl="1"/>
            <a:r>
              <a:rPr lang="en-US" dirty="0" smtClean="0"/>
              <a:t>→ Is the author </a:t>
            </a:r>
            <a:r>
              <a:rPr lang="en-US" b="1" u="sng" dirty="0" smtClean="0">
                <a:solidFill>
                  <a:srgbClr val="FF0000"/>
                </a:solidFill>
              </a:rPr>
              <a:t>allowed</a:t>
            </a:r>
            <a:r>
              <a:rPr lang="en-US" dirty="0" smtClean="0"/>
              <a:t> to provide data</a:t>
            </a:r>
            <a:r>
              <a:rPr lang="en-US" dirty="0"/>
              <a:t>?</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Academic data publisher</a:t>
            </a:r>
            <a:endParaRPr lang="en-US" dirty="0"/>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Academic data publisher</a:t>
            </a:r>
            <a:endParaRPr lang="en-US" dirty="0"/>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Academic data publisher-new</a:t>
            </a:r>
            <a:r>
              <a:rPr lang="en-US" dirty="0"/>
              <a:t>!</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Data Rights</a:t>
            </a:r>
            <a:endParaRPr lang="en-US" dirty="0"/>
          </a:p>
        </p:txBody>
      </p:sp>
    </p:spTree>
    <p:extLst>
      <p:ext uri="{BB962C8B-B14F-4D97-AF65-F5344CB8AC3E}">
        <p14:creationId xmlns:p14="http://schemas.microsoft.com/office/powerpoint/2010/main" val="260507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endParaRPr lang="en-US" dirty="0" smtClean="0"/>
          </a:p>
          <a:p>
            <a:r>
              <a:rPr lang="en-US" dirty="0" smtClean="0"/>
              <a:t>You purchased the data</a:t>
            </a:r>
            <a:endParaRPr lang="en-US" dirty="0" smtClean="0"/>
          </a:p>
          <a:p>
            <a:r>
              <a:rPr lang="en-US" dirty="0" smtClean="0"/>
              <a:t>You signed a data use agreement</a:t>
            </a:r>
            <a:endParaRPr lang="en-US" dirty="0" smtClean="0"/>
          </a:p>
          <a:p>
            <a:r>
              <a:rPr lang="en-US" dirty="0" smtClean="0"/>
              <a:t>You created the data (lab experiment</a:t>
            </a:r>
            <a:r>
              <a:rPr lang="en-US" dirty="0" smtClean="0"/>
              <a:t>)</a:t>
            </a:r>
          </a:p>
          <a:p>
            <a:r>
              <a:rPr lang="en-US" dirty="0" smtClean="0"/>
              <a:t>You had survey respondents consent to use (IRB approval</a:t>
            </a:r>
            <a:r>
              <a:rPr lang="en-US" dirty="0" smtClean="0"/>
              <a:t>!)</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r>
              <a:rPr lang="en-US" dirty="0" smtClean="0"/>
              <a:t>.</a:t>
            </a:r>
          </a:p>
          <a:p>
            <a:r>
              <a:rPr lang="en-US" dirty="0" smtClean="0"/>
              <a:t>If you got it from somewhere else</a:t>
            </a:r>
            <a:r>
              <a:rPr lang="en-US" dirty="0" smtClean="0"/>
              <a:t>:</a:t>
            </a:r>
          </a:p>
          <a:p>
            <a:endParaRPr lang="en-US" dirty="0" smtClean="0"/>
          </a:p>
          <a:p>
            <a:pPr marL="0" indent="0">
              <a:buNone/>
            </a:pPr>
            <a:r>
              <a:rPr lang="en-US" dirty="0" smtClean="0"/>
              <a:t>READ THE TERMS OF USE / DATA USE AGREEMENT / CLICK-THROUGH / ETC</a:t>
            </a:r>
            <a:r>
              <a:rPr lang="en-US" dirty="0" smtClean="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a:t>
            </a:r>
            <a:r>
              <a:rPr lang="en-US" sz="4800" dirty="0" smtClean="0"/>
              <a:t>Well, I can’t download the data, so I can’t cite it</a:t>
            </a:r>
            <a:r>
              <a:rPr lang="en-US" sz="4800" dirty="0" smtClean="0"/>
              <a:t>.”</a:t>
            </a:r>
            <a:endParaRPr lang="en-US" sz="4800" dirty="0"/>
          </a:p>
        </p:txBody>
      </p:sp>
    </p:spTree>
    <p:extLst>
      <p:ext uri="{BB962C8B-B14F-4D97-AF65-F5344CB8AC3E}">
        <p14:creationId xmlns:p14="http://schemas.microsoft.com/office/powerpoint/2010/main" val="2759243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Wrong</a:t>
            </a:r>
            <a:endParaRPr lang="en-US" dirty="0"/>
          </a:p>
        </p:txBody>
      </p:sp>
    </p:spTree>
    <p:extLst>
      <p:ext uri="{BB962C8B-B14F-4D97-AF65-F5344CB8AC3E}">
        <p14:creationId xmlns:p14="http://schemas.microsoft.com/office/powerpoint/2010/main" val="2357579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German Restricted-access</a:t>
            </a:r>
            <a:endParaRPr lang="en-US" dirty="0"/>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German Restricted-access</a:t>
            </a:r>
            <a:endParaRPr lang="en-US" dirty="0"/>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German Restricted-access</a:t>
            </a:r>
            <a:endParaRPr lang="en-US" dirty="0"/>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a:xfrm>
            <a:off x="6172199" y="1784804"/>
            <a:ext cx="5181600" cy="4351338"/>
          </a:xfrm>
        </p:spPr>
        <p:txBody>
          <a:bodyPr>
            <a:normAutofit fontScale="92500" lnSpcReduction="10000"/>
          </a:bodyPr>
          <a:lstStyle/>
          <a:p>
            <a:pPr marL="0" indent="0">
              <a:buNone/>
            </a:pPr>
            <a:r>
              <a:rPr lang="en-US" dirty="0" smtClean="0">
                <a:hlinkClick r:id="rId2"/>
              </a:rPr>
              <a:t>ICPSR</a:t>
            </a:r>
            <a:r>
              <a:rPr lang="en-US" dirty="0" smtClean="0"/>
              <a:t> 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5" name="Content Placeholder 4"/>
          <p:cNvSpPr>
            <a:spLocks noGrp="1"/>
          </p:cNvSpPr>
          <p:nvPr>
            <p:ph sz="half" idx="2"/>
          </p:nvPr>
        </p:nvSpPr>
        <p:spPr>
          <a:xfrm>
            <a:off x="734786" y="1784804"/>
            <a:ext cx="5181600" cy="4351338"/>
          </a:xfrm>
        </p:spPr>
        <p:txBody>
          <a:bodyPr>
            <a:normAutofit fontScale="92500" lnSpcReduction="10000"/>
          </a:bodyPr>
          <a:lstStyle/>
          <a:p>
            <a:r>
              <a:rPr lang="en-US" dirty="0" smtClean="0">
                <a:hlinkClick r:id="rId3"/>
              </a:rPr>
              <a:t>CMOS</a:t>
            </a:r>
            <a:r>
              <a:rPr lang="en-US" dirty="0" smtClean="0"/>
              <a:t> notes (16</a:t>
            </a:r>
            <a:r>
              <a:rPr lang="en-US" baseline="30000" dirty="0" smtClean="0"/>
              <a:t>th</a:t>
            </a:r>
            <a:r>
              <a:rPr lang="en-US" dirty="0" smtClean="0"/>
              <a:t> ed., 14.1)</a:t>
            </a:r>
          </a:p>
          <a:p>
            <a:pPr marL="0" indent="0">
              <a:buNone/>
            </a:pPr>
            <a:r>
              <a:rPr lang="en-US" dirty="0" smtClean="0"/>
              <a:t>“Regardless of the convention being followed, </a:t>
            </a:r>
            <a:r>
              <a:rPr lang="en-US" b="1" dirty="0" smtClean="0"/>
              <a:t>source citations </a:t>
            </a:r>
            <a:r>
              <a:rPr lang="en-US" dirty="0" smtClean="0"/>
              <a:t>must always provide sufficient information either to </a:t>
            </a:r>
            <a:r>
              <a:rPr lang="en-US" b="1" dirty="0" smtClean="0"/>
              <a:t>lead readers directly to the sources</a:t>
            </a:r>
            <a:r>
              <a:rPr lang="en-US" dirty="0" smtClean="0"/>
              <a:t> consulted or, for materials that may </a:t>
            </a:r>
            <a:r>
              <a:rPr lang="en-US" b="1" i="1" dirty="0" smtClean="0"/>
              <a:t>not be readily available</a:t>
            </a:r>
            <a:r>
              <a:rPr lang="en-US" dirty="0" smtClean="0"/>
              <a:t>, to enable readers to </a:t>
            </a:r>
            <a:r>
              <a:rPr lang="en-US" b="1" i="1" dirty="0" smtClean="0"/>
              <a:t>positively identify them, regardless of whether the sources are published or unpublished or in printed or electronic form</a:t>
            </a:r>
            <a:r>
              <a:rPr lang="en-US" dirty="0" smtClean="0"/>
              <a:t>.”</a:t>
            </a:r>
            <a:endParaRPr lang="en-US" dirty="0"/>
          </a:p>
        </p:txBody>
      </p:sp>
    </p:spTree>
    <p:extLst>
      <p:ext uri="{BB962C8B-B14F-4D97-AF65-F5344CB8AC3E}">
        <p14:creationId xmlns:p14="http://schemas.microsoft.com/office/powerpoint/2010/main" val="167331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AEA Data &amp; Code Availability Policy (2019</a:t>
            </a:r>
            <a:r>
              <a:rPr lang="en-US" dirty="0"/>
              <a:t>)</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smtClean="0">
                <a:solidFill>
                  <a:schemeClr val="bg1">
                    <a:lumMod val="75000"/>
                  </a:schemeClr>
                </a:solidFill>
              </a:rPr>
              <a:t>It is the policy of the American Economic Association to publish papers only if the data used in the analysis are </a:t>
            </a:r>
            <a:r>
              <a:rPr lang="en-US" b="1" u="sng" dirty="0" smtClean="0"/>
              <a:t>clearly and precisely </a:t>
            </a:r>
            <a:r>
              <a:rPr lang="en-US" dirty="0" smtClean="0">
                <a:solidFill>
                  <a:schemeClr val="bg1">
                    <a:lumMod val="75000"/>
                  </a:schemeClr>
                </a:solidFill>
              </a:rPr>
              <a:t>documented and </a:t>
            </a:r>
            <a:r>
              <a:rPr lang="en-US" b="1" u="sng" dirty="0" smtClean="0"/>
              <a:t>access to the data and code is clearly and precisely documented and is non-exclusive to the authors</a:t>
            </a:r>
            <a:r>
              <a:rPr lang="en-US" b="1" u="sng" dirty="0"/>
              <a:t>.</a:t>
            </a:r>
          </a:p>
          <a:p>
            <a:pPr fontAlgn="base"/>
            <a:r>
              <a:rPr lang="en-US" dirty="0" smtClean="0">
                <a:solidFill>
                  <a:schemeClr val="bg1">
                    <a:lumMod val="75000"/>
                  </a:schemeClr>
                </a:solidFill>
              </a:rPr>
              <a:t>Authors of accepted papers that contain empirical work, simulations, or experimental work must </a:t>
            </a:r>
            <a:r>
              <a:rPr lang="en-US" sz="3200" b="1" dirty="0" smtClean="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the data, programs, and other details of the computations </a:t>
            </a:r>
            <a:r>
              <a:rPr lang="en-US" sz="3200" b="1" dirty="0" smtClean="0">
                <a:solidFill>
                  <a:schemeClr val="accent4">
                    <a:lumMod val="75000"/>
                  </a:schemeClr>
                </a:solidFill>
              </a:rPr>
              <a:t>sufficient to permit replication</a:t>
            </a:r>
            <a:r>
              <a:rPr lang="en-US" dirty="0" smtClean="0">
                <a:solidFill>
                  <a:schemeClr val="bg1">
                    <a:lumMod val="75000"/>
                  </a:schemeClr>
                </a:solidFill>
              </a:rPr>
              <a:t>, as well as </a:t>
            </a:r>
            <a:r>
              <a:rPr lang="en-US" b="1" dirty="0" smtClean="0">
                <a:solidFill>
                  <a:schemeClr val="accent1">
                    <a:lumMod val="75000"/>
                  </a:schemeClr>
                </a:solidFill>
              </a:rPr>
              <a:t>information about access to data and programs</a:t>
            </a:r>
            <a:r>
              <a:rPr lang="en-US" b="1" dirty="0">
                <a:solidFill>
                  <a:schemeClr val="accent1">
                    <a:lumMod val="75000"/>
                  </a:schemeClr>
                </a:solidFill>
              </a:rPr>
              <a:t>.</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are archives</a:t>
            </a:r>
            <a:endParaRPr lang="en-US"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6025" y="1825625"/>
            <a:ext cx="4713949" cy="4351338"/>
          </a:xfrm>
        </p:spPr>
      </p:pic>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817217"/>
            <a:ext cx="5181600" cy="2368153"/>
          </a:xfrm>
        </p:spPr>
      </p:pic>
      <p:sp>
        <p:nvSpPr>
          <p:cNvPr id="11" name="TextBox 10"/>
          <p:cNvSpPr txBox="1"/>
          <p:nvPr/>
        </p:nvSpPr>
        <p:spPr>
          <a:xfrm>
            <a:off x="6700156" y="6311900"/>
            <a:ext cx="4653643" cy="246221"/>
          </a:xfrm>
          <a:prstGeom prst="rect">
            <a:avLst/>
          </a:prstGeom>
          <a:noFill/>
        </p:spPr>
        <p:txBody>
          <a:bodyPr wrap="square" rtlCol="0">
            <a:spAutoFit/>
          </a:bodyPr>
          <a:lstStyle/>
          <a:p>
            <a:r>
              <a:rPr lang="en-US" sz="1000" dirty="0" smtClean="0"/>
              <a:t>Source: https</a:t>
            </a:r>
            <a:r>
              <a:rPr lang="en-US" sz="1000" dirty="0"/>
              <a:t>://www.archives.gov/publications/prologue/2008/spring/frc.html</a:t>
            </a:r>
          </a:p>
        </p:txBody>
      </p:sp>
      <p:sp>
        <p:nvSpPr>
          <p:cNvPr id="12" name="TextBox 11"/>
          <p:cNvSpPr txBox="1"/>
          <p:nvPr/>
        </p:nvSpPr>
        <p:spPr>
          <a:xfrm>
            <a:off x="906236" y="5339443"/>
            <a:ext cx="5225143" cy="246221"/>
          </a:xfrm>
          <a:prstGeom prst="rect">
            <a:avLst/>
          </a:prstGeom>
          <a:noFill/>
        </p:spPr>
        <p:txBody>
          <a:bodyPr wrap="square" rtlCol="0">
            <a:spAutoFit/>
          </a:bodyPr>
          <a:lstStyle/>
          <a:p>
            <a:r>
              <a:rPr lang="en-US" sz="1000" dirty="0" smtClean="0"/>
              <a:t>Source: https</a:t>
            </a:r>
            <a:r>
              <a:rPr lang="en-US" sz="1000" dirty="0"/>
              <a:t>://chiddicksfamilytree.com/2017/11/08/use-it-or-lose-it/</a:t>
            </a:r>
          </a:p>
        </p:txBody>
      </p:sp>
    </p:spTree>
    <p:extLst>
      <p:ext uri="{BB962C8B-B14F-4D97-AF65-F5344CB8AC3E}">
        <p14:creationId xmlns:p14="http://schemas.microsoft.com/office/powerpoint/2010/main" val="42858309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They are citable</a:t>
            </a:r>
            <a:endParaRPr lang="en-US" dirty="0"/>
          </a:p>
        </p:txBody>
      </p:sp>
      <p:sp>
        <p:nvSpPr>
          <p:cNvPr id="6" name="Content Placeholder 5"/>
          <p:cNvSpPr>
            <a:spLocks noGrp="1"/>
          </p:cNvSpPr>
          <p:nvPr>
            <p:ph idx="1"/>
          </p:nvPr>
        </p:nvSpPr>
        <p:spPr/>
        <p:txBody>
          <a:bodyPr/>
          <a:lstStyle/>
          <a:p>
            <a:r>
              <a:rPr lang="en-US" dirty="0" smtClean="0"/>
              <a:t>Typescript of short story Brothers and Sisters by Budge Wilson, 2000, MS-2-650.2013-070, Box 3, Folder 9, Budge Wilson </a:t>
            </a:r>
            <a:r>
              <a:rPr lang="en-US" dirty="0" err="1" smtClean="0"/>
              <a:t>fonds</a:t>
            </a:r>
            <a:r>
              <a:rPr lang="en-US" dirty="0" smtClean="0"/>
              <a:t>, Dalhousie University Archives, Halifax, Nova Scotia, Canada</a:t>
            </a:r>
            <a:r>
              <a:rPr lang="en-US" dirty="0"/>
              <a:t>.</a:t>
            </a:r>
            <a:endParaRPr lang="en-US" dirty="0"/>
          </a:p>
        </p:txBody>
      </p:sp>
    </p:spTree>
    <p:extLst>
      <p:ext uri="{BB962C8B-B14F-4D97-AF65-F5344CB8AC3E}">
        <p14:creationId xmlns:p14="http://schemas.microsoft.com/office/powerpoint/2010/main" val="26051717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smtClean="0"/>
              <a:t>Suggested Citation</a:t>
            </a:r>
            <a:r>
              <a:rPr lang="en-US" b="1" dirty="0"/>
              <a:t>:</a:t>
            </a:r>
          </a:p>
          <a:p>
            <a:pPr marL="0" indent="0">
              <a:buNone/>
            </a:pPr>
            <a:r>
              <a:rPr lang="en-US" sz="3600" dirty="0" smtClean="0">
                <a:solidFill>
                  <a:schemeClr val="accent2"/>
                </a:solidFill>
              </a:rPr>
              <a:t>S&amp;P Dow Jones Indices LLC</a:t>
            </a:r>
            <a:r>
              <a:rPr lang="en-US" sz="3600" dirty="0" smtClean="0"/>
              <a:t>, </a:t>
            </a:r>
            <a:r>
              <a:rPr lang="en-US" sz="3600" i="1" dirty="0" smtClean="0">
                <a:solidFill>
                  <a:schemeClr val="accent6"/>
                </a:solidFill>
              </a:rPr>
              <a:t>S&amp;P 500 [SP500]</a:t>
            </a:r>
            <a:r>
              <a:rPr lang="en-US" sz="3600" dirty="0" smtClean="0">
                <a:solidFill>
                  <a:schemeClr val="accent6"/>
                </a:solidFill>
              </a:rPr>
              <a:t>, </a:t>
            </a:r>
            <a:r>
              <a:rPr lang="en-US" sz="3600" dirty="0" smtClean="0"/>
              <a:t>retrieved from </a:t>
            </a:r>
            <a:r>
              <a:rPr lang="en-US" sz="3600" dirty="0" smtClean="0">
                <a:solidFill>
                  <a:schemeClr val="accent1"/>
                </a:solidFill>
              </a:rPr>
              <a:t>FRED, Federal Reserve Bank of St. Louis</a:t>
            </a:r>
            <a:r>
              <a:rPr lang="en-US" sz="3600" dirty="0" smtClean="0"/>
              <a:t>; </a:t>
            </a:r>
            <a:r>
              <a:rPr lang="en-US" sz="3600" dirty="0" smtClean="0">
                <a:solidFill>
                  <a:srgbClr val="C00000"/>
                </a:solidFill>
              </a:rPr>
              <a:t>https</a:t>
            </a:r>
            <a:r>
              <a:rPr lang="en-US" sz="3600" dirty="0">
                <a:solidFill>
                  <a:srgbClr val="C00000"/>
                </a:solidFill>
              </a:rPr>
              <a:t>://</a:t>
            </a:r>
            <a:r>
              <a:rPr lang="en-US" sz="3600" dirty="0" smtClean="0">
                <a:solidFill>
                  <a:srgbClr val="C00000"/>
                </a:solidFill>
              </a:rPr>
              <a:t>fred.stlouisfed.org/series/SP500</a:t>
            </a:r>
            <a:r>
              <a:rPr lang="en-US" sz="3600" dirty="0" smtClean="0"/>
              <a:t>, </a:t>
            </a:r>
            <a:r>
              <a:rPr lang="en-US" sz="3600" dirty="0" smtClean="0">
                <a:solidFill>
                  <a:schemeClr val="accent4"/>
                </a:solidFill>
              </a:rPr>
              <a:t>June 26, 2020</a:t>
            </a:r>
            <a:r>
              <a:rPr lang="en-US" sz="3600" dirty="0" smtClean="0"/>
              <a:t>. </a:t>
            </a:r>
            <a:endParaRPr lang="en-US" sz="3600" dirty="0"/>
          </a:p>
        </p:txBody>
      </p:sp>
    </p:spTree>
    <p:extLst>
      <p:ext uri="{BB962C8B-B14F-4D97-AF65-F5344CB8AC3E}">
        <p14:creationId xmlns:p14="http://schemas.microsoft.com/office/powerpoint/2010/main" val="894252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Citation</a:t>
            </a:r>
            <a:r>
              <a:rPr lang="en-US" b="1" dirty="0"/>
              <a:t>:</a:t>
            </a:r>
          </a:p>
          <a:p>
            <a:pPr marL="0" indent="0">
              <a:buNone/>
            </a:pPr>
            <a:r>
              <a:rPr lang="en-US" sz="3600" dirty="0" smtClean="0">
                <a:solidFill>
                  <a:schemeClr val="accent2"/>
                </a:solidFill>
              </a:rPr>
              <a:t>Institute for Employment Research (IAB), </a:t>
            </a:r>
            <a:r>
              <a:rPr lang="en-US" sz="3600" dirty="0" smtClean="0">
                <a:solidFill>
                  <a:schemeClr val="accent6"/>
                </a:solidFill>
              </a:rPr>
              <a:t>Establishment History Panel 1975-2018</a:t>
            </a:r>
            <a:r>
              <a:rPr lang="en-US" sz="3600" dirty="0" smtClean="0"/>
              <a:t>. Accessed via the </a:t>
            </a:r>
            <a:r>
              <a:rPr lang="en-US" sz="3600" dirty="0" smtClean="0">
                <a:solidFill>
                  <a:schemeClr val="accent1"/>
                </a:solidFill>
              </a:rPr>
              <a:t>Research Data Centre (FDZ) of the German Federal Employment Agency </a:t>
            </a:r>
            <a:r>
              <a:rPr lang="en-US" sz="3600" dirty="0" smtClean="0">
                <a:solidFill>
                  <a:srgbClr val="C00000"/>
                </a:solidFill>
              </a:rPr>
              <a:t>DOI: 10.5164/IAB.BHP7518.de.en.v1</a:t>
            </a:r>
            <a:r>
              <a:rPr lang="en-US" sz="3600" dirty="0" smtClean="0"/>
              <a:t> </a:t>
            </a:r>
            <a:r>
              <a:rPr lang="en-US" sz="3600" dirty="0" smtClean="0">
                <a:solidFill>
                  <a:schemeClr val="accent4"/>
                </a:solidFill>
              </a:rPr>
              <a:t>June 26, 2020</a:t>
            </a:r>
            <a:r>
              <a:rPr lang="en-US" sz="3600" dirty="0" smtClean="0"/>
              <a:t>. </a:t>
            </a:r>
            <a:endParaRPr lang="en-US" sz="3600" dirty="0"/>
          </a:p>
        </p:txBody>
      </p:sp>
    </p:spTree>
    <p:extLst>
      <p:ext uri="{BB962C8B-B14F-4D97-AF65-F5344CB8AC3E}">
        <p14:creationId xmlns:p14="http://schemas.microsoft.com/office/powerpoint/2010/main" val="26991834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Citation</a:t>
            </a:r>
            <a:r>
              <a:rPr lang="en-US" b="1" dirty="0"/>
              <a:t>:</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smtClean="0">
                <a:solidFill>
                  <a:srgbClr val="C00000"/>
                </a:solidFill>
              </a:rPr>
              <a:t>1975-2018</a:t>
            </a:r>
            <a:r>
              <a:rPr lang="en-US" sz="3600" dirty="0" smtClean="0"/>
              <a:t>. Last accessed via the </a:t>
            </a:r>
            <a:r>
              <a:rPr lang="en-US" sz="3600" dirty="0" smtClean="0">
                <a:solidFill>
                  <a:schemeClr val="accent1"/>
                </a:solidFill>
              </a:rPr>
              <a:t>Federal Statistical Research Data Centre (FSRDC) </a:t>
            </a:r>
            <a:r>
              <a:rPr lang="en-US" sz="3600" dirty="0" smtClean="0">
                <a:solidFill>
                  <a:schemeClr val="accent4"/>
                </a:solidFill>
              </a:rPr>
              <a:t>June 26, 2020</a:t>
            </a:r>
            <a:r>
              <a:rPr lang="en-US" sz="3600" dirty="0" smtClean="0"/>
              <a:t>. </a:t>
            </a:r>
            <a:endParaRPr lang="en-US" sz="3600" dirty="0"/>
          </a:p>
        </p:txBody>
      </p:sp>
    </p:spTree>
    <p:extLst>
      <p:ext uri="{BB962C8B-B14F-4D97-AF65-F5344CB8AC3E}">
        <p14:creationId xmlns:p14="http://schemas.microsoft.com/office/powerpoint/2010/main" val="40862780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r>
              <a:rPr lang="en-US" dirty="0" smtClean="0"/>
              <a:t>!</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r>
              <a:rPr lang="en-US" dirty="0" smtClean="0"/>
              <a:t>.</a:t>
            </a:r>
          </a:p>
          <a:p>
            <a:r>
              <a:rPr lang="en-US" dirty="0" smtClean="0"/>
              <a:t>If the site requires registration, we try it out</a:t>
            </a:r>
            <a:r>
              <a:rPr lang="en-US" dirty="0" smtClean="0"/>
              <a:t>.</a:t>
            </a:r>
          </a:p>
          <a:p>
            <a:pPr lvl="1"/>
            <a:r>
              <a:rPr lang="en-US" dirty="0" smtClean="0"/>
              <a:t>How long</a:t>
            </a:r>
            <a:r>
              <a:rPr lang="en-US" dirty="0" smtClean="0"/>
              <a:t>?</a:t>
            </a:r>
          </a:p>
          <a:p>
            <a:pPr lvl="1"/>
            <a:r>
              <a:rPr lang="en-US" dirty="0" smtClean="0"/>
              <a:t>Any requirements</a:t>
            </a:r>
            <a:r>
              <a:rPr lang="en-US" dirty="0" smtClean="0"/>
              <a:t>?</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r>
              <a:rPr lang="en-US" dirty="0" smtClean="0"/>
              <a:t>?</a:t>
            </a:r>
          </a:p>
          <a:p>
            <a:pPr marL="0" indent="0">
              <a:buNone/>
            </a:pPr>
            <a:r>
              <a:rPr lang="en-US" sz="1600" dirty="0" smtClean="0">
                <a:solidFill>
                  <a:schemeClr val="accent5"/>
                </a:solidFill>
              </a:rPr>
              <a:t>Please use the following citation when referring to this file in the different versions</a:t>
            </a:r>
            <a:r>
              <a:rPr lang="en-US" sz="1600" dirty="0">
                <a:solidFill>
                  <a:schemeClr val="accent5"/>
                </a:solidFill>
              </a:rPr>
              <a:t>:</a:t>
            </a:r>
            <a:br>
              <a:rPr lang="en-US" sz="1600" dirty="0">
                <a:solidFill>
                  <a:schemeClr val="accent5"/>
                </a:solidFill>
              </a:rPr>
            </a:br>
            <a:r>
              <a:rPr lang="en-US" sz="1600" dirty="0" err="1" smtClean="0">
                <a:solidFill>
                  <a:schemeClr val="accent5"/>
                </a:solidFill>
              </a:rPr>
              <a:t>Inglehart</a:t>
            </a:r>
            <a:r>
              <a:rPr lang="en-US" sz="1600" dirty="0" smtClean="0">
                <a:solidFill>
                  <a:schemeClr val="accent5"/>
                </a:solidFill>
              </a:rPr>
              <a:t>, R., C. </a:t>
            </a:r>
            <a:r>
              <a:rPr lang="en-US" sz="1600" dirty="0" err="1" smtClean="0">
                <a:solidFill>
                  <a:schemeClr val="accent5"/>
                </a:solidFill>
              </a:rPr>
              <a:t>Haerpfer</a:t>
            </a:r>
            <a:r>
              <a:rPr lang="en-US" sz="1600" dirty="0" smtClean="0">
                <a:solidFill>
                  <a:schemeClr val="accent5"/>
                </a:solidFill>
              </a:rPr>
              <a:t>, A. Moreno, C. </a:t>
            </a:r>
            <a:r>
              <a:rPr lang="en-US" sz="1600" dirty="0" err="1" smtClean="0">
                <a:solidFill>
                  <a:schemeClr val="accent5"/>
                </a:solidFill>
              </a:rPr>
              <a:t>Welzel</a:t>
            </a:r>
            <a:r>
              <a:rPr lang="en-US" sz="1600" dirty="0" smtClean="0">
                <a:solidFill>
                  <a:schemeClr val="accent5"/>
                </a:solidFill>
              </a:rPr>
              <a:t>, K. </a:t>
            </a:r>
            <a:r>
              <a:rPr lang="en-US" sz="1600" dirty="0" err="1" smtClean="0">
                <a:solidFill>
                  <a:schemeClr val="accent5"/>
                </a:solidFill>
              </a:rPr>
              <a:t>Kizilova</a:t>
            </a:r>
            <a:r>
              <a:rPr lang="en-US" sz="1600" dirty="0" smtClean="0">
                <a:solidFill>
                  <a:schemeClr val="accent5"/>
                </a:solidFill>
              </a:rPr>
              <a:t>, J. </a:t>
            </a:r>
            <a:r>
              <a:rPr lang="en-US" sz="1600" dirty="0" err="1" smtClean="0">
                <a:solidFill>
                  <a:schemeClr val="accent5"/>
                </a:solidFill>
              </a:rPr>
              <a:t>Diez</a:t>
            </a:r>
            <a:r>
              <a:rPr lang="en-US" sz="1600" dirty="0" smtClean="0">
                <a:solidFill>
                  <a:schemeClr val="accent5"/>
                </a:solidFill>
              </a:rPr>
              <a:t>-Medrano, M. Lagos, P. Norris, E. </a:t>
            </a:r>
            <a:r>
              <a:rPr lang="en-US" sz="1600" dirty="0" err="1" smtClean="0">
                <a:solidFill>
                  <a:schemeClr val="accent5"/>
                </a:solidFill>
              </a:rPr>
              <a:t>Ponarin</a:t>
            </a:r>
            <a:r>
              <a:rPr lang="en-US" sz="1600" dirty="0" smtClean="0">
                <a:solidFill>
                  <a:schemeClr val="accent5"/>
                </a:solidFill>
              </a:rPr>
              <a:t> &amp; B. </a:t>
            </a:r>
            <a:r>
              <a:rPr lang="en-US" sz="1600" dirty="0" err="1" smtClean="0">
                <a:solidFill>
                  <a:schemeClr val="accent5"/>
                </a:solidFill>
              </a:rPr>
              <a:t>Puranen</a:t>
            </a:r>
            <a:r>
              <a:rPr lang="en-US" sz="1600" dirty="0" smtClean="0">
                <a:solidFill>
                  <a:schemeClr val="accent5"/>
                </a:solidFill>
              </a:rPr>
              <a:t> et al. (</a:t>
            </a:r>
            <a:r>
              <a:rPr lang="en-US" sz="1600" dirty="0">
                <a:solidFill>
                  <a:schemeClr val="accent5"/>
                </a:solidFill>
              </a:rPr>
              <a:t>eds</a:t>
            </a:r>
            <a:r>
              <a:rPr lang="en-US" sz="1600" dirty="0" smtClean="0">
                <a:solidFill>
                  <a:schemeClr val="accent5"/>
                </a:solidFill>
              </a:rPr>
              <a:t>.). 2014. World Values Survey: Round Six - Country-Pooled </a:t>
            </a:r>
            <a:r>
              <a:rPr lang="en-US" sz="1600" dirty="0" err="1" smtClean="0">
                <a:solidFill>
                  <a:schemeClr val="accent5"/>
                </a:solidFill>
              </a:rPr>
              <a:t>Datafile</a:t>
            </a:r>
            <a:r>
              <a:rPr lang="en-US" sz="1600" dirty="0" smtClean="0">
                <a:solidFill>
                  <a:schemeClr val="accent5"/>
                </a:solidFill>
              </a:rPr>
              <a:t> Version: </a:t>
            </a:r>
            <a:r>
              <a:rPr lang="en-US" sz="1600" dirty="0" smtClean="0">
                <a:solidFill>
                  <a:schemeClr val="accent5"/>
                </a:solidFill>
                <a:hlinkClick r:id="rId2"/>
              </a:rPr>
              <a:t>www.worldvaluessurvey.org/WVSDocumentationWV6.jsp</a:t>
            </a:r>
            <a:r>
              <a:rPr lang="en-US" sz="1600" dirty="0" smtClean="0">
                <a:solidFill>
                  <a:schemeClr val="accent5"/>
                </a:solidFill>
              </a:rPr>
              <a:t>. Madrid: JD Systems Institute</a:t>
            </a:r>
            <a:r>
              <a:rPr lang="en-US" sz="1600" dirty="0" smtClean="0">
                <a:solidFill>
                  <a:schemeClr val="accent5"/>
                </a:solidFill>
              </a:rPr>
              <a:t>.</a:t>
            </a:r>
          </a:p>
          <a:p>
            <a:r>
              <a:rPr lang="en-US" dirty="0" smtClean="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r>
              <a:rPr lang="en-US" dirty="0" smtClean="0"/>
              <a:t>!</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r>
              <a:rPr lang="en-US" dirty="0" smtClean="0"/>
              <a:t>?</a:t>
            </a:r>
          </a:p>
          <a:p>
            <a:pPr marL="0" indent="0">
              <a:buNone/>
            </a:pPr>
            <a:r>
              <a:rPr lang="en-US" sz="1600" dirty="0" smtClean="0">
                <a:solidFill>
                  <a:schemeClr val="accent5"/>
                </a:solidFill>
              </a:rPr>
              <a:t>Please use the following citation when referring to this file in the different versions</a:t>
            </a:r>
            <a:r>
              <a:rPr lang="en-US" sz="1600" dirty="0">
                <a:solidFill>
                  <a:schemeClr val="accent5"/>
                </a:solidFill>
              </a:rPr>
              <a:t>:</a:t>
            </a:r>
            <a:br>
              <a:rPr lang="en-US" sz="1600" dirty="0">
                <a:solidFill>
                  <a:schemeClr val="accent5"/>
                </a:solidFill>
              </a:rPr>
            </a:br>
            <a:r>
              <a:rPr lang="en-US" sz="1600" dirty="0" err="1" smtClean="0">
                <a:solidFill>
                  <a:schemeClr val="accent5"/>
                </a:solidFill>
              </a:rPr>
              <a:t>Inglehart</a:t>
            </a:r>
            <a:r>
              <a:rPr lang="en-US" sz="1600" dirty="0" smtClean="0">
                <a:solidFill>
                  <a:schemeClr val="accent5"/>
                </a:solidFill>
              </a:rPr>
              <a:t>, R., C. </a:t>
            </a:r>
            <a:r>
              <a:rPr lang="en-US" sz="1600" dirty="0" err="1" smtClean="0">
                <a:solidFill>
                  <a:schemeClr val="accent5"/>
                </a:solidFill>
              </a:rPr>
              <a:t>Haerpfer</a:t>
            </a:r>
            <a:r>
              <a:rPr lang="en-US" sz="1600" dirty="0" smtClean="0">
                <a:solidFill>
                  <a:schemeClr val="accent5"/>
                </a:solidFill>
              </a:rPr>
              <a:t>, A. Moreno, C. </a:t>
            </a:r>
            <a:r>
              <a:rPr lang="en-US" sz="1600" dirty="0" err="1" smtClean="0">
                <a:solidFill>
                  <a:schemeClr val="accent5"/>
                </a:solidFill>
              </a:rPr>
              <a:t>Welzel</a:t>
            </a:r>
            <a:r>
              <a:rPr lang="en-US" sz="1600" dirty="0" smtClean="0">
                <a:solidFill>
                  <a:schemeClr val="accent5"/>
                </a:solidFill>
              </a:rPr>
              <a:t>, K. </a:t>
            </a:r>
            <a:r>
              <a:rPr lang="en-US" sz="1600" dirty="0" err="1" smtClean="0">
                <a:solidFill>
                  <a:schemeClr val="accent5"/>
                </a:solidFill>
              </a:rPr>
              <a:t>Kizilova</a:t>
            </a:r>
            <a:r>
              <a:rPr lang="en-US" sz="1600" dirty="0" smtClean="0">
                <a:solidFill>
                  <a:schemeClr val="accent5"/>
                </a:solidFill>
              </a:rPr>
              <a:t>, J. </a:t>
            </a:r>
            <a:r>
              <a:rPr lang="en-US" sz="1600" dirty="0" err="1" smtClean="0">
                <a:solidFill>
                  <a:schemeClr val="accent5"/>
                </a:solidFill>
              </a:rPr>
              <a:t>Diez</a:t>
            </a:r>
            <a:r>
              <a:rPr lang="en-US" sz="1600" dirty="0" smtClean="0">
                <a:solidFill>
                  <a:schemeClr val="accent5"/>
                </a:solidFill>
              </a:rPr>
              <a:t>-Medrano, M. Lagos, P. Norris, E. </a:t>
            </a:r>
            <a:r>
              <a:rPr lang="en-US" sz="1600" dirty="0" err="1" smtClean="0">
                <a:solidFill>
                  <a:schemeClr val="accent5"/>
                </a:solidFill>
              </a:rPr>
              <a:t>Ponarin</a:t>
            </a:r>
            <a:r>
              <a:rPr lang="en-US" sz="1600" dirty="0" smtClean="0">
                <a:solidFill>
                  <a:schemeClr val="accent5"/>
                </a:solidFill>
              </a:rPr>
              <a:t> &amp; B. </a:t>
            </a:r>
            <a:r>
              <a:rPr lang="en-US" sz="1600" dirty="0" err="1" smtClean="0">
                <a:solidFill>
                  <a:schemeClr val="accent5"/>
                </a:solidFill>
              </a:rPr>
              <a:t>Puranen</a:t>
            </a:r>
            <a:r>
              <a:rPr lang="en-US" sz="1600" dirty="0" smtClean="0">
                <a:solidFill>
                  <a:schemeClr val="accent5"/>
                </a:solidFill>
              </a:rPr>
              <a:t> et al. (</a:t>
            </a:r>
            <a:r>
              <a:rPr lang="en-US" sz="1600" dirty="0">
                <a:solidFill>
                  <a:schemeClr val="accent5"/>
                </a:solidFill>
              </a:rPr>
              <a:t>eds</a:t>
            </a:r>
            <a:r>
              <a:rPr lang="en-US" sz="1600" dirty="0" smtClean="0">
                <a:solidFill>
                  <a:schemeClr val="accent5"/>
                </a:solidFill>
              </a:rPr>
              <a:t>.). 2014. World Values Survey: Round Six - Country-Pooled </a:t>
            </a:r>
            <a:r>
              <a:rPr lang="en-US" sz="1600" dirty="0" err="1" smtClean="0">
                <a:solidFill>
                  <a:schemeClr val="accent5"/>
                </a:solidFill>
              </a:rPr>
              <a:t>Datafile</a:t>
            </a:r>
            <a:r>
              <a:rPr lang="en-US" sz="1600" dirty="0" smtClean="0">
                <a:solidFill>
                  <a:schemeClr val="accent5"/>
                </a:solidFill>
              </a:rPr>
              <a:t> Version: </a:t>
            </a:r>
            <a:r>
              <a:rPr lang="en-US" sz="1600" dirty="0" smtClean="0">
                <a:solidFill>
                  <a:schemeClr val="accent5"/>
                </a:solidFill>
                <a:hlinkClick r:id="rId3"/>
              </a:rPr>
              <a:t>www.worldvaluessurvey.org/WVSDocumentationWV6.jsp</a:t>
            </a:r>
            <a:r>
              <a:rPr lang="en-US" sz="1600" dirty="0" smtClean="0">
                <a:solidFill>
                  <a:schemeClr val="accent5"/>
                </a:solidFill>
              </a:rPr>
              <a:t>. Madrid: JD Systems Institute</a:t>
            </a:r>
            <a:r>
              <a:rPr lang="en-US" sz="1600" dirty="0" smtClean="0">
                <a:solidFill>
                  <a:schemeClr val="accent5"/>
                </a:solidFill>
              </a:rPr>
              <a:t>.</a:t>
            </a:r>
          </a:p>
          <a:p>
            <a:r>
              <a:rPr lang="en-US" dirty="0" smtClean="0"/>
              <a:t>Is that in the README / Paper/ Appendix</a:t>
            </a:r>
            <a:r>
              <a:rPr lang="en-US" dirty="0" smtClean="0"/>
              <a:t>?</a:t>
            </a:r>
          </a:p>
          <a:p>
            <a:r>
              <a:rPr lang="en-US" dirty="0" smtClean="0"/>
              <a:t>Are all the conditions met/described</a:t>
            </a:r>
            <a:r>
              <a:rPr lang="en-US" dirty="0" smtClean="0"/>
              <a:t>?</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p:cNvPicPr>
            <a:picLocks noChangeAspect="1"/>
          </p:cNvPicPr>
          <p:nvPr/>
        </p:nvPicPr>
        <p:blipFill>
          <a:blip r:embed="rId2"/>
          <a:stretch>
            <a:fillRect/>
          </a:stretch>
        </p:blipFill>
        <p:spPr>
          <a:xfrm>
            <a:off x="3243024" y="-4354036"/>
            <a:ext cx="7852410" cy="8355330"/>
          </a:xfrm>
          <a:prstGeom prst="rect">
            <a:avLst/>
          </a:prstGeom>
          <a:ln w="38100">
            <a:solidFill>
              <a:schemeClr val="tx1"/>
            </a:solidFill>
          </a:ln>
          <a:effectLst>
            <a:outerShdw blurRad="50800" dist="215900" dir="2700000" algn="tl" rotWithShape="0">
              <a:prstClr val="black">
                <a:alpha val="40000"/>
              </a:prstClr>
            </a:outerShdw>
          </a:effectLst>
        </p:spPr>
      </p:pic>
      <p:sp>
        <p:nvSpPr>
          <p:cNvPr id="8" name="Oval 7"/>
          <p:cNvSpPr/>
          <p:nvPr/>
        </p:nvSpPr>
        <p:spPr>
          <a:xfrm>
            <a:off x="2982837" y="2867252"/>
            <a:ext cx="5222269" cy="85566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smtClean="0"/>
              <a:t>Provide data citations (in manuscript) and data availability statements (in README or appendix) </a:t>
            </a:r>
            <a:endParaRPr lang="en-US" sz="4000" b="1" dirty="0"/>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endParaRPr lang="en-US" sz="3200" dirty="0" smtClean="0"/>
          </a:p>
          <a:p>
            <a:r>
              <a:rPr lang="en-US" sz="3200" dirty="0" smtClean="0"/>
              <a:t>Any data that you accessed … can have that access be described</a:t>
            </a:r>
            <a:endParaRPr lang="en-US" sz="3200" dirty="0" smtClean="0"/>
          </a:p>
          <a:p>
            <a:pPr lvl="1"/>
            <a:r>
              <a:rPr lang="en-US" sz="2800" dirty="0" smtClean="0"/>
              <a:t>But caution: It should be such that others can also repeat the access</a:t>
            </a:r>
            <a:r>
              <a:rPr lang="en-US" sz="2800" dirty="0" smtClean="0"/>
              <a:t>!</a:t>
            </a:r>
          </a:p>
          <a:p>
            <a:r>
              <a:rPr lang="en-US" sz="3200" dirty="0" smtClean="0"/>
              <a:t>Just because you “have” the data does not mean you can give it to others</a:t>
            </a:r>
            <a:endParaRPr lang="en-US" sz="3200" dirty="0" smtClean="0"/>
          </a:p>
          <a:p>
            <a:pPr lvl="1"/>
            <a:r>
              <a:rPr lang="en-US" sz="2800" dirty="0" smtClean="0"/>
              <a:t>Also: distinguish between “sharing” and “publishing</a:t>
            </a:r>
            <a:r>
              <a:rPr lang="en-US" sz="2800" dirty="0" smtClean="0"/>
              <a:t>”</a:t>
            </a:r>
          </a:p>
          <a:p>
            <a:pPr lvl="1"/>
            <a:r>
              <a:rPr lang="en-US" sz="2800" dirty="0" smtClean="0"/>
              <a:t>Know your terms of use</a:t>
            </a:r>
            <a:r>
              <a:rPr lang="en-US" sz="2800" dirty="0" smtClean="0"/>
              <a:t>!</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normAutofit lnSpcReduction="10000"/>
          </a:bodyPr>
          <a:lstStyle/>
          <a:p>
            <a:r>
              <a:rPr lang="en-US" sz="3200" b="1" dirty="0" smtClean="0">
                <a:solidFill>
                  <a:srgbClr val="C00000"/>
                </a:solidFill>
              </a:rPr>
              <a:t>Pre-emptively improve code archives</a:t>
            </a:r>
            <a:endParaRPr lang="en-US" sz="3200" b="1" dirty="0">
              <a:solidFill>
                <a:srgbClr val="C00000"/>
              </a:solidFill>
            </a:endParaRPr>
          </a:p>
          <a:p>
            <a:pPr lvl="1"/>
            <a:r>
              <a:rPr lang="en-US" sz="2800" dirty="0" smtClean="0"/>
              <a:t>By conducting reproducibility checks </a:t>
            </a:r>
            <a:r>
              <a:rPr lang="en-US" sz="2000" dirty="0" smtClean="0"/>
              <a:t>when we can</a:t>
            </a:r>
            <a:endParaRPr lang="en-US" sz="2800" dirty="0"/>
          </a:p>
          <a:p>
            <a:pPr lvl="1"/>
            <a:r>
              <a:rPr lang="en-US" sz="2800" dirty="0" smtClean="0"/>
              <a:t>By working with groups that conduct reproducibility checks </a:t>
            </a:r>
            <a:r>
              <a:rPr lang="en-US" sz="2800" dirty="0"/>
              <a:t/>
            </a:r>
            <a:br>
              <a:rPr lang="en-US" sz="2800" dirty="0"/>
            </a:br>
            <a:r>
              <a:rPr lang="en-US" sz="2000" dirty="0" smtClean="0"/>
              <a:t>when we cannot</a:t>
            </a:r>
            <a:endParaRPr lang="en-US" sz="2800" dirty="0"/>
          </a:p>
          <a:p>
            <a:r>
              <a:rPr lang="en-US" sz="3200" b="1" dirty="0" smtClean="0">
                <a:solidFill>
                  <a:schemeClr val="accent5">
                    <a:lumMod val="75000"/>
                  </a:schemeClr>
                </a:solidFill>
              </a:rPr>
              <a:t>Better archives</a:t>
            </a:r>
            <a:endParaRPr lang="en-US" sz="3200" b="1" dirty="0">
              <a:solidFill>
                <a:schemeClr val="accent5">
                  <a:lumMod val="75000"/>
                </a:schemeClr>
              </a:solidFill>
            </a:endParaRPr>
          </a:p>
          <a:p>
            <a:pPr lvl="1"/>
            <a:r>
              <a:rPr lang="en-US" sz="2800" dirty="0" smtClean="0"/>
              <a:t>Greater transparency of the code and data archives</a:t>
            </a:r>
            <a:endParaRPr lang="en-US" sz="2800" dirty="0"/>
          </a:p>
          <a:p>
            <a:r>
              <a:rPr lang="en-US" sz="3200" b="1" dirty="0" smtClean="0">
                <a:solidFill>
                  <a:schemeClr val="accent6">
                    <a:lumMod val="75000"/>
                  </a:schemeClr>
                </a:solidFill>
              </a:rPr>
              <a:t>Better provenance tracking</a:t>
            </a:r>
            <a:endParaRPr lang="en-US" sz="3200" b="1" dirty="0">
              <a:solidFill>
                <a:schemeClr val="accent6">
                  <a:lumMod val="75000"/>
                </a:schemeClr>
              </a:solidFill>
            </a:endParaRPr>
          </a:p>
          <a:p>
            <a:pPr lvl="2"/>
            <a:r>
              <a:rPr lang="en-US" sz="2400" dirty="0" smtClean="0"/>
              <a:t>Leave code where it is when appropriate</a:t>
            </a:r>
            <a:endParaRPr lang="en-US" sz="2400" dirty="0"/>
          </a:p>
          <a:p>
            <a:pPr lvl="2"/>
            <a:r>
              <a:rPr lang="en-US" sz="2400" dirty="0" smtClean="0"/>
              <a:t>Leave data where it is almost always</a:t>
            </a:r>
            <a:endParaRPr lang="en-US" sz="2400" dirty="0"/>
          </a:p>
          <a:p>
            <a:pPr lvl="2"/>
            <a:r>
              <a:rPr lang="en-US" sz="2400" dirty="0" smtClean="0"/>
              <a:t>Display that information</a:t>
            </a:r>
            <a:endParaRPr lang="en-US" sz="2400" dirty="0"/>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Documenting</a:t>
            </a:r>
            <a:endParaRPr lang="en-US" dirty="0">
              <a:solidFill>
                <a:schemeClr val="bg1"/>
              </a:solidFill>
            </a:endParaRPr>
          </a:p>
        </p:txBody>
      </p:sp>
    </p:spTree>
    <p:extLst>
      <p:ext uri="{BB962C8B-B14F-4D97-AF65-F5344CB8AC3E}">
        <p14:creationId xmlns:p14="http://schemas.microsoft.com/office/powerpoint/2010/main" val="21664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about your code?</a:t>
            </a:r>
            <a:endParaRPr lang="en-US" dirty="0"/>
          </a:p>
        </p:txBody>
      </p:sp>
    </p:spTree>
    <p:extLst>
      <p:ext uri="{BB962C8B-B14F-4D97-AF65-F5344CB8AC3E}">
        <p14:creationId xmlns:p14="http://schemas.microsoft.com/office/powerpoint/2010/main" val="11180091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is your code documented?</a:t>
            </a:r>
            <a:endParaRPr lang="en-US" dirty="0"/>
          </a:p>
        </p:txBody>
      </p:sp>
      <p:sp>
        <p:nvSpPr>
          <p:cNvPr id="4" name="Content Placeholder 3"/>
          <p:cNvSpPr>
            <a:spLocks noGrp="1"/>
          </p:cNvSpPr>
          <p:nvPr>
            <p:ph sz="half" idx="1"/>
          </p:nvPr>
        </p:nvSpPr>
        <p:spPr/>
        <p:txBody>
          <a:bodyPr/>
          <a:lstStyle/>
          <a:p>
            <a:pPr marL="0" indent="0">
              <a:buNone/>
            </a:pPr>
            <a:r>
              <a:rPr lang="en-US" i="1" dirty="0" smtClean="0"/>
              <a:t>For yourself:</a:t>
            </a:r>
          </a:p>
          <a:p>
            <a:r>
              <a:rPr lang="en-US" dirty="0" smtClean="0"/>
              <a:t>What are you doing on lines 30-45?</a:t>
            </a:r>
          </a:p>
          <a:p>
            <a:r>
              <a:rPr lang="en-US" dirty="0" smtClean="0"/>
              <a:t>Will you still remember that in 3 years?</a:t>
            </a:r>
          </a:p>
          <a:p>
            <a:r>
              <a:rPr lang="en-US" dirty="0" smtClean="0"/>
              <a:t>Does it require any instructions outside of the code?</a:t>
            </a:r>
            <a:endParaRPr lang="en-US" dirty="0"/>
          </a:p>
        </p:txBody>
      </p:sp>
      <p:sp>
        <p:nvSpPr>
          <p:cNvPr id="5" name="Content Placeholder 4"/>
          <p:cNvSpPr>
            <a:spLocks noGrp="1"/>
          </p:cNvSpPr>
          <p:nvPr>
            <p:ph sz="half" idx="2"/>
          </p:nvPr>
        </p:nvSpPr>
        <p:spPr/>
        <p:txBody>
          <a:bodyPr/>
          <a:lstStyle/>
          <a:p>
            <a:pPr marL="0" indent="0">
              <a:buNone/>
            </a:pPr>
            <a:r>
              <a:rPr lang="en-US" i="1" dirty="0" smtClean="0"/>
              <a:t>For your audience:</a:t>
            </a:r>
          </a:p>
          <a:p>
            <a:r>
              <a:rPr lang="en-US" dirty="0" smtClean="0"/>
              <a:t>Your thesis advisor</a:t>
            </a:r>
          </a:p>
          <a:p>
            <a:r>
              <a:rPr lang="en-US" dirty="0" smtClean="0"/>
              <a:t>Your boss</a:t>
            </a:r>
          </a:p>
          <a:p>
            <a:r>
              <a:rPr lang="en-US" dirty="0" smtClean="0"/>
              <a:t>Your co-worker, </a:t>
            </a:r>
            <a:r>
              <a:rPr lang="en-US" dirty="0" smtClean="0">
                <a:solidFill>
                  <a:schemeClr val="bg2">
                    <a:lumMod val="75000"/>
                  </a:schemeClr>
                </a:solidFill>
              </a:rPr>
              <a:t>to whom you’ve been trying to hand off this project for two weeks and you’ve finally convinced your boss…</a:t>
            </a:r>
            <a:endParaRPr lang="en-US" dirty="0">
              <a:solidFill>
                <a:schemeClr val="bg2">
                  <a:lumMod val="75000"/>
                </a:schemeClr>
              </a:solidFill>
            </a:endParaRPr>
          </a:p>
        </p:txBody>
      </p:sp>
    </p:spTree>
    <p:extLst>
      <p:ext uri="{BB962C8B-B14F-4D97-AF65-F5344CB8AC3E}">
        <p14:creationId xmlns:p14="http://schemas.microsoft.com/office/powerpoint/2010/main" val="5062107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coding practices</a:t>
            </a:r>
            <a:endParaRPr lang="en-US" dirty="0"/>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endParaRPr lang="en-US" dirty="0" smtClean="0">
              <a:latin typeface="Century" panose="02040604050505020304" pitchFamily="18" charset="0"/>
            </a:endParaRP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Basic coding hints</a:t>
            </a:r>
            <a:endParaRPr lang="en-US" dirty="0"/>
          </a:p>
        </p:txBody>
      </p:sp>
      <p:pic>
        <p:nvPicPr>
          <p:cNvPr id="12" name="Content Placeholder 11"/>
          <p:cNvPicPr>
            <a:picLocks noGrp="1" noChangeAspect="1"/>
          </p:cNvPicPr>
          <p:nvPr>
            <p:ph idx="1"/>
          </p:nvPr>
        </p:nvPicPr>
        <p:blipFill>
          <a:blip r:embed="rId2"/>
          <a:stretch>
            <a:fillRect/>
          </a:stretch>
        </p:blipFill>
        <p:spPr>
          <a:xfrm>
            <a:off x="2027968" y="1962894"/>
            <a:ext cx="8837103" cy="3380129"/>
          </a:xfrm>
          <a:prstGeom prst="rect">
            <a:avLst/>
          </a:prstGeom>
        </p:spPr>
      </p:pic>
    </p:spTree>
    <p:extLst>
      <p:ext uri="{BB962C8B-B14F-4D97-AF65-F5344CB8AC3E}">
        <p14:creationId xmlns:p14="http://schemas.microsoft.com/office/powerpoint/2010/main" val="672328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wrong with that?</a:t>
            </a:r>
            <a:endParaRPr lang="en-US" dirty="0"/>
          </a:p>
        </p:txBody>
      </p:sp>
      <p:sp>
        <p:nvSpPr>
          <p:cNvPr id="3" name="Content Placeholder 2"/>
          <p:cNvSpPr>
            <a:spLocks noGrp="1"/>
          </p:cNvSpPr>
          <p:nvPr>
            <p:ph sz="half" idx="1"/>
          </p:nvPr>
        </p:nvSpPr>
        <p:spPr>
          <a:xfrm>
            <a:off x="838200" y="1825625"/>
            <a:ext cx="5685064" cy="4351338"/>
          </a:xfrm>
        </p:spPr>
        <p:txBody>
          <a:bodyPr>
            <a:normAutofit/>
          </a:bodyPr>
          <a:lstStyle/>
          <a:p>
            <a:pPr marL="0" indent="0">
              <a:buNone/>
            </a:pPr>
            <a:r>
              <a:rPr lang="en-US" dirty="0"/>
              <a:t>Everything!</a:t>
            </a:r>
          </a:p>
          <a:p>
            <a:r>
              <a:rPr lang="en-US" i="1" dirty="0" smtClean="0"/>
              <a:t>Name of program</a:t>
            </a:r>
            <a:r>
              <a:rPr lang="en-US" dirty="0" smtClean="0"/>
              <a:t>: uninformative</a:t>
            </a:r>
            <a:endParaRPr lang="en-US" dirty="0"/>
          </a:p>
          <a:p>
            <a:r>
              <a:rPr lang="en-US" i="1" dirty="0" smtClean="0"/>
              <a:t>Destruction of original data: </a:t>
            </a:r>
            <a:r>
              <a:rPr lang="en-US" dirty="0" smtClean="0"/>
              <a:t>program cannot be re-run for same results</a:t>
            </a:r>
            <a:endParaRPr lang="en-US" dirty="0"/>
          </a:p>
          <a:p>
            <a:r>
              <a:rPr lang="en-US" i="1" dirty="0" smtClean="0"/>
              <a:t>No portability</a:t>
            </a:r>
            <a:r>
              <a:rPr lang="en-US" dirty="0" smtClean="0"/>
              <a:t>: cannot be run anywhere else</a:t>
            </a:r>
            <a:endParaRPr lang="en-US" dirty="0"/>
          </a:p>
          <a:p>
            <a:r>
              <a:rPr lang="en-US" i="1" dirty="0" smtClean="0"/>
              <a:t>No explanation</a:t>
            </a:r>
            <a:r>
              <a:rPr lang="en-US" dirty="0" smtClean="0"/>
              <a:t>: why are we doing this</a:t>
            </a:r>
            <a:r>
              <a:rPr lang="en-US" dirty="0"/>
              <a:t>?</a:t>
            </a:r>
            <a:endParaRPr lang="en-US" dirty="0"/>
          </a:p>
        </p:txBody>
      </p:sp>
      <p:pic>
        <p:nvPicPr>
          <p:cNvPr id="5" name="Content Placeholder 11"/>
          <p:cNvPicPr>
            <a:picLocks noGrp="1" noChangeAspect="1"/>
          </p:cNvPicPr>
          <p:nvPr>
            <p:ph sz="half" idx="2"/>
          </p:nvPr>
        </p:nvPicPr>
        <p:blipFill>
          <a:blip r:embed="rId2"/>
          <a:stretch>
            <a:fillRect/>
          </a:stretch>
        </p:blipFill>
        <p:spPr>
          <a:xfrm>
            <a:off x="6760028" y="2936854"/>
            <a:ext cx="5181600" cy="1981924"/>
          </a:xfrm>
          <a:prstGeom prst="rect">
            <a:avLst/>
          </a:prstGeom>
        </p:spPr>
      </p:pic>
    </p:spTree>
    <p:extLst>
      <p:ext uri="{BB962C8B-B14F-4D97-AF65-F5344CB8AC3E}">
        <p14:creationId xmlns:p14="http://schemas.microsoft.com/office/powerpoint/2010/main" val="35425358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Structuring programs</a:t>
            </a:r>
            <a:endParaRPr lang="en-US" dirty="0"/>
          </a:p>
        </p:txBody>
      </p:sp>
      <p:sp>
        <p:nvSpPr>
          <p:cNvPr id="6" name="Content Placeholder 5"/>
          <p:cNvSpPr>
            <a:spLocks noGrp="1"/>
          </p:cNvSpPr>
          <p:nvPr>
            <p:ph idx="1"/>
          </p:nvPr>
        </p:nvSpPr>
        <p:spPr/>
        <p:txBody>
          <a:bodyPr/>
          <a:lstStyle/>
          <a:p>
            <a:r>
              <a:rPr lang="en-US" b="1" dirty="0" smtClean="0"/>
              <a:t>Portability</a:t>
            </a:r>
            <a:r>
              <a:rPr lang="en-US" dirty="0" smtClean="0"/>
              <a:t>: should be easy to adjust to a new location </a:t>
            </a:r>
          </a:p>
          <a:p>
            <a:pPr lvl="1"/>
            <a:r>
              <a:rPr lang="en-US" dirty="0" smtClean="0"/>
              <a:t>Your new laptop</a:t>
            </a:r>
          </a:p>
          <a:p>
            <a:pPr lvl="1"/>
            <a:r>
              <a:rPr lang="en-US" dirty="0" smtClean="0"/>
              <a:t>A replicator 10 years down the road</a:t>
            </a:r>
          </a:p>
          <a:p>
            <a:r>
              <a:rPr lang="en-US" b="1" dirty="0" smtClean="0"/>
              <a:t>Clarity</a:t>
            </a:r>
            <a:r>
              <a:rPr lang="en-US" dirty="0" smtClean="0"/>
              <a:t>: don’t assume that you will remember what seems so obvious now</a:t>
            </a:r>
          </a:p>
          <a:p>
            <a:pPr lvl="1"/>
            <a:r>
              <a:rPr lang="en-US" dirty="0" smtClean="0"/>
              <a:t>Describe </a:t>
            </a:r>
            <a:r>
              <a:rPr lang="en-US" b="1" dirty="0" smtClean="0"/>
              <a:t>what</a:t>
            </a:r>
            <a:r>
              <a:rPr lang="en-US" dirty="0" smtClean="0"/>
              <a:t> you are doing, and </a:t>
            </a:r>
            <a:r>
              <a:rPr lang="en-US" b="1" dirty="0" smtClean="0"/>
              <a:t>why</a:t>
            </a:r>
            <a:endParaRPr lang="en-US" b="1" dirty="0"/>
          </a:p>
        </p:txBody>
      </p:sp>
    </p:spTree>
    <p:extLst>
      <p:ext uri="{BB962C8B-B14F-4D97-AF65-F5344CB8AC3E}">
        <p14:creationId xmlns:p14="http://schemas.microsoft.com/office/powerpoint/2010/main" val="26884707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structure</a:t>
            </a:r>
            <a:endParaRPr lang="en-US" dirty="0"/>
          </a:p>
        </p:txBody>
      </p:sp>
      <p:sp>
        <p:nvSpPr>
          <p:cNvPr id="5" name="Content Placeholder 4"/>
          <p:cNvSpPr>
            <a:spLocks noGrp="1"/>
          </p:cNvSpPr>
          <p:nvPr>
            <p:ph sz="half" idx="2"/>
          </p:nvPr>
        </p:nvSpPr>
        <p:spPr/>
        <p:txBody>
          <a:bodyPr/>
          <a:lstStyle/>
          <a:p>
            <a:pPr marL="0" indent="0">
              <a:buNone/>
            </a:pPr>
            <a:r>
              <a:rPr lang="en-US" dirty="0" err="1" smtClean="0">
                <a:latin typeface="Courier New" panose="02070309020205020404" pitchFamily="49" charset="0"/>
                <a:cs typeface="Courier New" panose="02070309020205020404" pitchFamily="49" charset="0"/>
              </a:rPr>
              <a:t>readCensus.R</a:t>
            </a:r>
            <a:endParaRPr lang="en-US" dirty="0">
              <a:latin typeface="Courier New" panose="02070309020205020404" pitchFamily="49" charset="0"/>
              <a:cs typeface="Courier New" panose="02070309020205020404" pitchFamily="49" charset="0"/>
            </a:endParaRPr>
          </a:p>
          <a:p>
            <a:pPr marL="0" indent="0">
              <a:buNone/>
            </a:pPr>
            <a:r>
              <a:rPr lang="en-US" dirty="0" err="1" smtClean="0">
                <a:latin typeface="Courier New" panose="02070309020205020404" pitchFamily="49" charset="0"/>
                <a:cs typeface="Courier New" panose="02070309020205020404" pitchFamily="49" charset="0"/>
              </a:rPr>
              <a:t>readBLS.R</a:t>
            </a:r>
            <a:endParaRPr lang="en-US" dirty="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prepareCensus.R </a:t>
            </a:r>
            <a:endParaRPr lang="pt-BR" dirty="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runols.sas</a:t>
            </a:r>
            <a:endParaRPr lang="pt-BR" dirty="0">
              <a:latin typeface="Courier New" panose="02070309020205020404" pitchFamily="49" charset="0"/>
              <a:cs typeface="Courier New" panose="02070309020205020404" pitchFamily="49" charset="0"/>
            </a:endParaRPr>
          </a:p>
          <a:p>
            <a:endParaRPr lang="en-US" dirty="0"/>
          </a:p>
        </p:txBody>
      </p:sp>
      <p:sp>
        <p:nvSpPr>
          <p:cNvPr id="6" name="Content Placeholder 5"/>
          <p:cNvSpPr>
            <a:spLocks noGrp="1"/>
          </p:cNvSpPr>
          <p:nvPr>
            <p:ph sz="half" idx="1"/>
          </p:nvPr>
        </p:nvSpPr>
        <p:spPr/>
        <p:txBody>
          <a:bodyPr/>
          <a:lstStyle/>
          <a:p>
            <a:pPr marL="0" indent="0">
              <a:buNone/>
            </a:pPr>
            <a:r>
              <a:rPr lang="en-US" dirty="0" err="1" smtClean="0">
                <a:latin typeface="Courier New" panose="02070309020205020404" pitchFamily="49" charset="0"/>
                <a:cs typeface="Courier New" panose="02070309020205020404" pitchFamily="49" charset="0"/>
              </a:rPr>
              <a:t>mystuff.R</a:t>
            </a:r>
            <a:endParaRPr lang="en-US" dirty="0">
              <a:latin typeface="Courier New" panose="02070309020205020404" pitchFamily="49" charset="0"/>
              <a:cs typeface="Courier New" panose="02070309020205020404" pitchFamily="49" charset="0"/>
            </a:endParaRPr>
          </a:p>
          <a:p>
            <a:pPr marL="0" indent="0">
              <a:buNone/>
            </a:pPr>
            <a:r>
              <a:rPr lang="en-US" b="1" dirty="0" err="1" smtClean="0">
                <a:latin typeface="Courier New" panose="02070309020205020404" pitchFamily="49" charset="0"/>
                <a:cs typeface="Courier New" panose="02070309020205020404" pitchFamily="49" charset="0"/>
              </a:rPr>
              <a:t>read</a:t>
            </a:r>
            <a:r>
              <a:rPr lang="en-US" dirty="0" err="1" smtClean="0">
                <a:latin typeface="Courier New" panose="02070309020205020404" pitchFamily="49" charset="0"/>
                <a:cs typeface="Courier New" panose="02070309020205020404" pitchFamily="49" charset="0"/>
              </a:rPr>
              <a:t>.R</a:t>
            </a:r>
            <a:endParaRPr lang="en-US" dirty="0" smtClean="0">
              <a:latin typeface="Courier New" panose="02070309020205020404" pitchFamily="49" charset="0"/>
              <a:cs typeface="Courier New" panose="02070309020205020404" pitchFamily="49" charset="0"/>
            </a:endParaRPr>
          </a:p>
          <a:p>
            <a:pPr marL="0" indent="0">
              <a:buNone/>
            </a:pPr>
            <a:r>
              <a:rPr lang="pt-BR" dirty="0" smtClean="0">
                <a:latin typeface="Courier New" panose="02070309020205020404" pitchFamily="49" charset="0"/>
                <a:cs typeface="Courier New" panose="02070309020205020404" pitchFamily="49" charset="0"/>
              </a:rPr>
              <a:t>version2.R </a:t>
            </a:r>
          </a:p>
          <a:p>
            <a:pPr marL="0" indent="0">
              <a:buNone/>
            </a:pPr>
            <a:r>
              <a:rPr lang="pt-BR" dirty="0" smtClean="0">
                <a:latin typeface="Courier New" panose="02070309020205020404" pitchFamily="49" charset="0"/>
                <a:cs typeface="Courier New" panose="02070309020205020404" pitchFamily="49" charset="0"/>
              </a:rPr>
              <a:t>ols.sas</a:t>
            </a:r>
            <a:endParaRPr lang="pt-BR"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05183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a:t>
            </a:r>
            <a:endParaRPr lang="en-US" dirty="0"/>
          </a:p>
        </p:txBody>
      </p:sp>
      <p:sp>
        <p:nvSpPr>
          <p:cNvPr id="3" name="Content Placeholder 2"/>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01_01_readBLS.R</a:t>
            </a:r>
          </a:p>
          <a:p>
            <a:pPr marL="0" indent="0">
              <a:buNone/>
            </a:pPr>
            <a:r>
              <a:rPr lang="en-US" dirty="0">
                <a:latin typeface="Courier New" panose="02070309020205020404" pitchFamily="49" charset="0"/>
                <a:cs typeface="Courier New" panose="02070309020205020404" pitchFamily="49" charset="0"/>
              </a:rPr>
              <a:t>02_01_readCensus.R</a:t>
            </a:r>
          </a:p>
          <a:p>
            <a:pPr marL="0" indent="0">
              <a:buNone/>
            </a:pPr>
            <a:r>
              <a:rPr lang="en-US" dirty="0">
                <a:latin typeface="Courier New" panose="02070309020205020404" pitchFamily="49" charset="0"/>
                <a:cs typeface="Courier New" panose="02070309020205020404" pitchFamily="49" charset="0"/>
              </a:rPr>
              <a:t>02_02_prepareCensus.R</a:t>
            </a:r>
          </a:p>
          <a:p>
            <a:pPr marL="0" indent="0">
              <a:buNone/>
            </a:pPr>
            <a:r>
              <a:rPr lang="en-US" dirty="0">
                <a:latin typeface="Courier New" panose="02070309020205020404" pitchFamily="49" charset="0"/>
                <a:cs typeface="Courier New" panose="02070309020205020404" pitchFamily="49" charset="0"/>
              </a:rPr>
              <a:t>03_01_createanalysisdata.R</a:t>
            </a:r>
          </a:p>
          <a:p>
            <a:pPr marL="0" indent="0">
              <a:buNone/>
            </a:pPr>
            <a:r>
              <a:rPr lang="en-US" dirty="0">
                <a:latin typeface="Courier New" panose="02070309020205020404" pitchFamily="49" charset="0"/>
                <a:cs typeface="Courier New" panose="02070309020205020404" pitchFamily="49" charset="0"/>
              </a:rPr>
              <a:t>04_01_runOLS.sas</a:t>
            </a:r>
          </a:p>
          <a:p>
            <a:pPr marL="0" indent="0">
              <a:buNone/>
            </a:pPr>
            <a:r>
              <a:rPr lang="en-US" dirty="0">
                <a:latin typeface="Courier New" panose="02070309020205020404" pitchFamily="49" charset="0"/>
                <a:cs typeface="Courier New" panose="02070309020205020404" pitchFamily="49" charset="0"/>
              </a:rPr>
              <a:t>README.txt</a:t>
            </a:r>
          </a:p>
          <a:p>
            <a:pPr marL="0" indent="0">
              <a:buNone/>
            </a:pPr>
            <a:endParaRPr lang="en-US" dirty="0"/>
          </a:p>
        </p:txBody>
      </p:sp>
    </p:spTree>
    <p:extLst>
      <p:ext uri="{BB962C8B-B14F-4D97-AF65-F5344CB8AC3E}">
        <p14:creationId xmlns:p14="http://schemas.microsoft.com/office/powerpoint/2010/main" val="37733752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Create re-usable code</a:t>
            </a:r>
          </a:p>
          <a:p>
            <a:pPr lvl="1"/>
            <a:r>
              <a:rPr lang="en-US" dirty="0" smtClean="0"/>
              <a:t>… for other projects</a:t>
            </a:r>
          </a:p>
          <a:p>
            <a:pPr lvl="1"/>
            <a:r>
              <a:rPr lang="en-US" dirty="0" smtClean="0"/>
              <a:t>… within the same project (robustness checks, variation on regressions, etc.)</a:t>
            </a:r>
          </a:p>
          <a:p>
            <a:r>
              <a:rPr lang="en-US" dirty="0" smtClean="0"/>
              <a:t>Feasible in any programming language</a:t>
            </a:r>
          </a:p>
          <a:p>
            <a:pPr lvl="1"/>
            <a:r>
              <a:rPr lang="en-US" dirty="0" smtClean="0"/>
              <a:t>Stata: “program” or ado files</a:t>
            </a:r>
          </a:p>
          <a:p>
            <a:pPr lvl="1"/>
            <a:r>
              <a:rPr lang="en-US" dirty="0" smtClean="0"/>
              <a:t>SAS: macros</a:t>
            </a:r>
          </a:p>
          <a:p>
            <a:pPr lvl="1"/>
            <a:r>
              <a:rPr lang="en-US" dirty="0" smtClean="0"/>
              <a:t>R: functions or packages</a:t>
            </a:r>
            <a:endParaRPr lang="en-US" dirty="0"/>
          </a:p>
        </p:txBody>
      </p:sp>
    </p:spTree>
    <p:extLst>
      <p:ext uri="{BB962C8B-B14F-4D97-AF65-F5344CB8AC3E}">
        <p14:creationId xmlns:p14="http://schemas.microsoft.com/office/powerpoint/2010/main" val="17756884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smtClean="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Narrow Replication (Pesaran 2003</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Pure Replication (Hamermesh 2007</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Verification (Clemens 2015</a:t>
            </a:r>
            <a:r>
              <a:rPr lang="de-DE" sz="1400" dirty="0">
                <a:solidFill>
                  <a:schemeClr val="bg1">
                    <a:lumMod val="85000"/>
                  </a:schemeClr>
                </a:solidFill>
                <a:latin typeface="+mj-lt"/>
              </a:rPr>
              <a:t>)</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Wide Replication (Pesaran 2003</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Statistical Replication (Hamermesh 2007</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Reproduction/Reanalysis (Clemens 2015</a:t>
            </a:r>
            <a:r>
              <a:rPr lang="de-DE" sz="1400" dirty="0">
                <a:solidFill>
                  <a:schemeClr val="bg1">
                    <a:lumMod val="85000"/>
                  </a:schemeClr>
                </a:solidFill>
                <a:latin typeface="+mj-lt"/>
              </a:rPr>
              <a:t>)</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accent3">
                    <a:lumMod val="75000"/>
                  </a:schemeClr>
                </a:solidFill>
                <a:latin typeface="+mj-lt"/>
              </a:rPr>
              <a:t>Wider Replication (Pesaran 2003</a:t>
            </a:r>
            <a:r>
              <a:rPr lang="de-DE" sz="1400" dirty="0">
                <a:solidFill>
                  <a:schemeClr val="accent3">
                    <a:lumMod val="7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accent3">
                    <a:lumMod val="75000"/>
                  </a:schemeClr>
                </a:solidFill>
                <a:latin typeface="+mj-lt"/>
              </a:rPr>
              <a:t>Scientific Replication (Hamermesh 2007</a:t>
            </a:r>
            <a:r>
              <a:rPr lang="de-DE" sz="1400" dirty="0">
                <a:solidFill>
                  <a:schemeClr val="accent3">
                    <a:lumMod val="7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accent3">
                    <a:lumMod val="75000"/>
                  </a:schemeClr>
                </a:solidFill>
                <a:latin typeface="+mj-lt"/>
              </a:rPr>
              <a:t>Reanalysis/Robustness (Clemens 2015</a:t>
            </a:r>
            <a:r>
              <a:rPr lang="de-DE" sz="1400" dirty="0">
                <a:solidFill>
                  <a:schemeClr val="accent3">
                    <a:lumMod val="75000"/>
                  </a:schemeClr>
                </a:solidFill>
                <a:latin typeface="+mj-lt"/>
              </a:rPr>
              <a:t>)</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5081597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Two magic Stata lines</a:t>
            </a:r>
            <a:endParaRPr lang="en-US" dirty="0"/>
          </a:p>
        </p:txBody>
      </p:sp>
      <p:sp>
        <p:nvSpPr>
          <p:cNvPr id="6" name="Content Placeholder 5"/>
          <p:cNvSpPr>
            <a:spLocks noGrp="1"/>
          </p:cNvSpPr>
          <p:nvPr>
            <p:ph idx="1"/>
          </p:nvPr>
        </p:nvSpPr>
        <p:spPr>
          <a:xfrm>
            <a:off x="2115878" y="2009553"/>
            <a:ext cx="7049387" cy="3923414"/>
          </a:xfrm>
        </p:spPr>
        <p:txBody>
          <a:bodyPr>
            <a:normAutofit/>
          </a:bodyPr>
          <a:lstStyle/>
          <a:p>
            <a:pPr marL="0" indent="0">
              <a:buNone/>
            </a:pPr>
            <a:r>
              <a:rPr lang="en-US" b="1" dirty="0" smtClean="0">
                <a:latin typeface="Courier New" panose="02070309020205020404" pitchFamily="49" charset="0"/>
                <a:cs typeface="Courier New" panose="02070309020205020404" pitchFamily="49" charset="0"/>
              </a:rPr>
              <a:t>global </a:t>
            </a:r>
            <a:r>
              <a:rPr lang="en-US" b="1" dirty="0" err="1" smtClean="0">
                <a:latin typeface="Courier New" panose="02070309020205020404" pitchFamily="49" charset="0"/>
                <a:cs typeface="Courier New" panose="02070309020205020404" pitchFamily="49" charset="0"/>
              </a:rPr>
              <a:t>basepath</a:t>
            </a:r>
            <a:r>
              <a:rPr lang="en-US" b="1" dirty="0" smtClean="0">
                <a:latin typeface="Courier New" panose="02070309020205020404" pitchFamily="49" charset="0"/>
                <a:cs typeface="Courier New" panose="02070309020205020404" pitchFamily="49" charset="0"/>
              </a:rPr>
              <a:t> “/my/path/here”</a:t>
            </a:r>
          </a:p>
          <a:p>
            <a:pPr marL="0" indent="0">
              <a:buNone/>
            </a:pPr>
            <a:r>
              <a:rPr lang="en-US" b="1" dirty="0" err="1" smtClean="0">
                <a:latin typeface="Courier New" panose="02070309020205020404" pitchFamily="49" charset="0"/>
                <a:cs typeface="Courier New" panose="02070309020205020404" pitchFamily="49" charset="0"/>
              </a:rPr>
              <a:t>adopath</a:t>
            </a:r>
            <a:r>
              <a:rPr lang="en-US" b="1" dirty="0" smtClean="0">
                <a:latin typeface="Courier New" panose="02070309020205020404" pitchFamily="49" charset="0"/>
                <a:cs typeface="Courier New" panose="02070309020205020404" pitchFamily="49" charset="0"/>
              </a:rPr>
              <a:t> + “$</a:t>
            </a:r>
            <a:r>
              <a:rPr lang="en-US" b="1" dirty="0" err="1" smtClean="0">
                <a:latin typeface="Courier New" panose="02070309020205020404" pitchFamily="49" charset="0"/>
                <a:cs typeface="Courier New" panose="02070309020205020404" pitchFamily="49" charset="0"/>
              </a:rPr>
              <a:t>basepath</a:t>
            </a:r>
            <a:r>
              <a:rPr lang="en-US" b="1" dirty="0" smtClean="0">
                <a:latin typeface="Courier New" panose="02070309020205020404" pitchFamily="49" charset="0"/>
                <a:cs typeface="Courier New" panose="02070309020205020404" pitchFamily="49" charset="0"/>
              </a:rPr>
              <a:t>/ado”</a:t>
            </a:r>
          </a:p>
          <a:p>
            <a:pPr marL="0" indent="0">
              <a:buNone/>
            </a:pPr>
            <a:endParaRPr lang="en-US" b="1" dirty="0" smtClean="0">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a:p>
            <a:pPr marL="0" indent="0">
              <a:buNone/>
            </a:pPr>
            <a:endParaRPr lang="en-US" b="1" dirty="0">
              <a:latin typeface="Courier New" panose="02070309020205020404" pitchFamily="49" charset="0"/>
              <a:cs typeface="Courier New" panose="02070309020205020404" pitchFamily="49" charset="0"/>
            </a:endParaRPr>
          </a:p>
          <a:p>
            <a:pPr marL="0" indent="0">
              <a:buNone/>
            </a:pPr>
            <a:r>
              <a:rPr lang="en-US" dirty="0" smtClean="0">
                <a:cs typeface="Courier New" panose="02070309020205020404" pitchFamily="49" charset="0"/>
              </a:rPr>
              <a:t>In addition to “</a:t>
            </a:r>
            <a:r>
              <a:rPr lang="en-US" b="1" dirty="0" smtClean="0">
                <a:latin typeface="Courier New" panose="02070309020205020404" pitchFamily="49" charset="0"/>
                <a:cs typeface="Courier New" panose="02070309020205020404" pitchFamily="49" charset="0"/>
              </a:rPr>
              <a:t>graph export</a:t>
            </a:r>
            <a:r>
              <a:rPr lang="en-US" dirty="0" smtClean="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outtab</a:t>
            </a:r>
            <a:r>
              <a:rPr lang="en-US" dirty="0" smtClean="0">
                <a:cs typeface="Courier New" panose="02070309020205020404" pitchFamily="49" charset="0"/>
              </a:rPr>
              <a:t>”, etc.</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37749621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5633629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1548206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29474033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72911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Archiving</a:t>
            </a:r>
            <a:endParaRPr lang="en-US" dirty="0">
              <a:solidFill>
                <a:schemeClr val="bg1"/>
              </a:solidFill>
            </a:endParaRPr>
          </a:p>
        </p:txBody>
      </p:sp>
    </p:spTree>
    <p:extLst>
      <p:ext uri="{BB962C8B-B14F-4D97-AF65-F5344CB8AC3E}">
        <p14:creationId xmlns:p14="http://schemas.microsoft.com/office/powerpoint/2010/main" val="3247677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Full-featured repository</a:t>
            </a:r>
            <a:endParaRPr lang="en-US" dirty="0"/>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64573" y="1906299"/>
            <a:ext cx="6324600" cy="3876675"/>
          </a:xfrm>
          <a:prstGeom prst="rect">
            <a:avLst/>
          </a:prstGeom>
        </p:spPr>
      </p:pic>
      <p:pic>
        <p:nvPicPr>
          <p:cNvPr id="8" name="Picture 7"/>
          <p:cNvPicPr>
            <a:picLocks noChangeAspect="1"/>
          </p:cNvPicPr>
          <p:nvPr/>
        </p:nvPicPr>
        <p:blipFill>
          <a:blip r:embed="rId3"/>
          <a:stretch>
            <a:fillRect/>
          </a:stretch>
        </p:blipFill>
        <p:spPr>
          <a:xfrm>
            <a:off x="2338387" y="2100262"/>
            <a:ext cx="7515225" cy="2657475"/>
          </a:xfrm>
          <a:prstGeom prst="rect">
            <a:avLst/>
          </a:prstGeom>
        </p:spPr>
      </p:pic>
      <p:pic>
        <p:nvPicPr>
          <p:cNvPr id="9" name="Picture 8"/>
          <p:cNvPicPr>
            <a:picLocks noChangeAspect="1"/>
          </p:cNvPicPr>
          <p:nvPr/>
        </p:nvPicPr>
        <p:blipFill>
          <a:blip r:embed="rId4"/>
          <a:stretch>
            <a:fillRect/>
          </a:stretch>
        </p:blipFill>
        <p:spPr>
          <a:xfrm>
            <a:off x="375754" y="856686"/>
            <a:ext cx="6825121" cy="3983614"/>
          </a:xfrm>
          <a:prstGeom prst="rect">
            <a:avLst/>
          </a:prstGeom>
        </p:spPr>
      </p:pic>
      <p:pic>
        <p:nvPicPr>
          <p:cNvPr id="10" name="Picture 9"/>
          <p:cNvPicPr>
            <a:picLocks noChangeAspect="1"/>
          </p:cNvPicPr>
          <p:nvPr/>
        </p:nvPicPr>
        <p:blipFill>
          <a:blip r:embed="rId5"/>
          <a:stretch>
            <a:fillRect/>
          </a:stretch>
        </p:blipFill>
        <p:spPr>
          <a:xfrm>
            <a:off x="1743074" y="2182249"/>
            <a:ext cx="8705850" cy="4086225"/>
          </a:xfrm>
          <a:prstGeom prst="rect">
            <a:avLst/>
          </a:prstGeom>
        </p:spPr>
      </p:pic>
      <p:pic>
        <p:nvPicPr>
          <p:cNvPr id="5" name="Content Placeholder 4"/>
          <p:cNvPicPr>
            <a:picLocks noGrp="1" noChangeAspect="1"/>
          </p:cNvPicPr>
          <p:nvPr>
            <p:ph idx="1"/>
          </p:nvPr>
        </p:nvPicPr>
        <p:blipFill>
          <a:blip r:embed="rId6"/>
          <a:stretch>
            <a:fillRect/>
          </a:stretch>
        </p:blipFill>
        <p:spPr>
          <a:xfrm>
            <a:off x="3182588" y="1268556"/>
            <a:ext cx="4584695" cy="3489181"/>
          </a:xfrm>
          <a:prstGeom prst="rect">
            <a:avLst/>
          </a:prstGeom>
        </p:spPr>
      </p:pic>
      <p:pic>
        <p:nvPicPr>
          <p:cNvPr id="2" name="Picture 1"/>
          <p:cNvPicPr>
            <a:picLocks noChangeAspect="1"/>
          </p:cNvPicPr>
          <p:nvPr/>
        </p:nvPicPr>
        <p:blipFill>
          <a:blip r:embed="rId7"/>
          <a:stretch>
            <a:fillRect/>
          </a:stretch>
        </p:blipFill>
        <p:spPr>
          <a:xfrm>
            <a:off x="2740652" y="2298340"/>
            <a:ext cx="7238048" cy="3509010"/>
          </a:xfrm>
          <a:prstGeom prst="rect">
            <a:avLst/>
          </a:prstGeom>
        </p:spPr>
      </p:pic>
    </p:spTree>
    <p:extLst>
      <p:ext uri="{BB962C8B-B14F-4D97-AF65-F5344CB8AC3E}">
        <p14:creationId xmlns:p14="http://schemas.microsoft.com/office/powerpoint/2010/main" val="11791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a:t>?</a:t>
            </a:r>
          </a:p>
          <a:p>
            <a:pPr lvl="1"/>
            <a:r>
              <a:rPr lang="en-US" sz="4800" b="1" dirty="0"/>
              <a:t>F</a:t>
            </a:r>
            <a:r>
              <a:rPr lang="en-US" sz="4000" dirty="0"/>
              <a:t>indable</a:t>
            </a:r>
            <a:r>
              <a:rPr lang="en-US" sz="4000" dirty="0" smtClean="0"/>
              <a:t>, </a:t>
            </a:r>
            <a:endParaRPr lang="en-US" sz="4000" dirty="0"/>
          </a:p>
          <a:p>
            <a:pPr lvl="1"/>
            <a:r>
              <a:rPr lang="en-US" sz="4800" b="1" dirty="0"/>
              <a:t>A</a:t>
            </a:r>
            <a:r>
              <a:rPr lang="en-US" sz="4000" dirty="0"/>
              <a:t>ccessible</a:t>
            </a:r>
            <a:r>
              <a:rPr lang="en-US" sz="4000" dirty="0" smtClean="0"/>
              <a:t>, </a:t>
            </a:r>
            <a:endParaRPr lang="en-US" sz="4000" dirty="0"/>
          </a:p>
          <a:p>
            <a:pPr lvl="1"/>
            <a:r>
              <a:rPr lang="en-US" sz="4800" b="1" dirty="0" smtClean="0"/>
              <a:t>I</a:t>
            </a:r>
            <a:r>
              <a:rPr lang="en-US" sz="4000" dirty="0" smtClean="0"/>
              <a:t>nteroperable, and </a:t>
            </a:r>
            <a:endParaRPr lang="en-US" sz="4000" dirty="0"/>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smtClean="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Narrow Replication (Pesaran 2003</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Pure Replication (Hamermesh 2007</a:t>
            </a:r>
            <a:r>
              <a:rPr lang="de-DE" sz="1400" dirty="0">
                <a:solidFill>
                  <a:schemeClr val="bg1">
                    <a:lumMod val="85000"/>
                  </a:schemeClr>
                </a:solidFill>
                <a:latin typeface="+mj-lt"/>
              </a:rPr>
              <a:t>)</a:t>
            </a:r>
          </a:p>
          <a:p>
            <a:pPr marL="171450" indent="-171450">
              <a:lnSpc>
                <a:spcPct val="150000"/>
              </a:lnSpc>
              <a:buFont typeface="Arial" panose="020B0604020202020204" pitchFamily="34" charset="0"/>
              <a:buChar char="•"/>
            </a:pPr>
            <a:r>
              <a:rPr lang="de-DE" sz="1400" dirty="0" smtClean="0">
                <a:solidFill>
                  <a:schemeClr val="bg1">
                    <a:lumMod val="85000"/>
                  </a:schemeClr>
                </a:solidFill>
                <a:latin typeface="+mj-lt"/>
              </a:rPr>
              <a:t>Verification (Clemens 2015</a:t>
            </a:r>
            <a:r>
              <a:rPr lang="de-DE" sz="1400" dirty="0">
                <a:solidFill>
                  <a:schemeClr val="bg1">
                    <a:lumMod val="85000"/>
                  </a:schemeClr>
                </a:solidFill>
                <a:latin typeface="+mj-lt"/>
              </a:rPr>
              <a:t>)</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data principles rely on metadata</a:t>
            </a:r>
            <a:endParaRPr lang="en-US" dirty="0"/>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and findability relies on metadata</a:t>
            </a:r>
            <a:endParaRPr lang="en-US" dirty="0"/>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I’ve already got it on </a:t>
            </a:r>
            <a:r>
              <a:rPr lang="en-US" dirty="0" err="1" smtClean="0"/>
              <a:t>Github</a:t>
            </a:r>
            <a:r>
              <a:rPr lang="en-US" dirty="0" smtClean="0"/>
              <a:t>!</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Good for you!</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a:prstGeom prst="rect">
            <a:avLst/>
          </a:prstGeom>
        </p:spPr>
      </p:pic>
    </p:spTree>
    <p:extLst>
      <p:ext uri="{BB962C8B-B14F-4D97-AF65-F5344CB8AC3E}">
        <p14:creationId xmlns:p14="http://schemas.microsoft.com/office/powerpoint/2010/main" val="1105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Scroll down a bit</a:t>
            </a:r>
            <a:endParaRPr lang="en-US" dirty="0"/>
          </a:p>
        </p:txBody>
      </p:sp>
      <p:pic>
        <p:nvPicPr>
          <p:cNvPr id="6" name="Content Placeholder 5"/>
          <p:cNvPicPr>
            <a:picLocks noGrp="1" noChangeAspect="1"/>
          </p:cNvPicPr>
          <p:nvPr>
            <p:ph idx="1"/>
          </p:nvPr>
        </p:nvPicPr>
        <p:blipFill>
          <a:blip r:embed="rId2"/>
          <a:stretch>
            <a:fillRect/>
          </a:stretch>
        </p:blipFill>
        <p:spPr>
          <a:xfrm>
            <a:off x="912628" y="1690688"/>
            <a:ext cx="10515600" cy="2551640"/>
          </a:xfrm>
          <a:prstGeom prst="rect">
            <a:avLst/>
          </a:prstGeom>
        </p:spPr>
      </p:pic>
      <p:pic>
        <p:nvPicPr>
          <p:cNvPr id="7" name="Picture 6"/>
          <p:cNvPicPr>
            <a:picLocks noChangeAspect="1"/>
          </p:cNvPicPr>
          <p:nvPr/>
        </p:nvPicPr>
        <p:blipFill>
          <a:blip r:embed="rId3"/>
          <a:stretch>
            <a:fillRect/>
          </a:stretch>
        </p:blipFill>
        <p:spPr>
          <a:xfrm>
            <a:off x="1356019" y="4912243"/>
            <a:ext cx="9628899" cy="793872"/>
          </a:xfrm>
          <a:prstGeom prst="rect">
            <a:avLst/>
          </a:prstGeom>
        </p:spPr>
      </p:pic>
    </p:spTree>
    <p:extLst>
      <p:ext uri="{BB962C8B-B14F-4D97-AF65-F5344CB8AC3E}">
        <p14:creationId xmlns:p14="http://schemas.microsoft.com/office/powerpoint/2010/main" val="197852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not an archive</a:t>
            </a:r>
            <a:endParaRPr lang="en-US" dirty="0"/>
          </a:p>
        </p:txBody>
      </p:sp>
      <p:sp>
        <p:nvSpPr>
          <p:cNvPr id="5" name="Content Placeholder 4"/>
          <p:cNvSpPr>
            <a:spLocks noGrp="1"/>
          </p:cNvSpPr>
          <p:nvPr>
            <p:ph idx="1"/>
          </p:nvPr>
        </p:nvSpPr>
        <p:spPr/>
        <p:txBody>
          <a:bodyPr/>
          <a:lstStyle/>
          <a:p>
            <a:r>
              <a:rPr lang="en-US" dirty="0" err="1" smtClean="0"/>
              <a:t>Github</a:t>
            </a:r>
            <a:endParaRPr lang="en-US" dirty="0" smtClean="0"/>
          </a:p>
          <a:p>
            <a:r>
              <a:rPr lang="en-US" dirty="0" smtClean="0"/>
              <a:t>Dropbox</a:t>
            </a:r>
          </a:p>
          <a:p>
            <a:r>
              <a:rPr lang="en-US" dirty="0" smtClean="0"/>
              <a:t>Your university website</a:t>
            </a:r>
          </a:p>
          <a:p>
            <a:r>
              <a:rPr lang="en-US" dirty="0" smtClean="0"/>
              <a:t>Your personal website on Google Pages</a:t>
            </a:r>
          </a:p>
          <a:p>
            <a:r>
              <a:rPr lang="en-US" dirty="0" smtClean="0"/>
              <a:t>…</a:t>
            </a:r>
            <a:endParaRPr lang="en-US" dirty="0"/>
          </a:p>
        </p:txBody>
      </p:sp>
    </p:spTree>
    <p:extLst>
      <p:ext uri="{BB962C8B-B14F-4D97-AF65-F5344CB8AC3E}">
        <p14:creationId xmlns:p14="http://schemas.microsoft.com/office/powerpoint/2010/main" val="17458757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releases!</a:t>
            </a:r>
            <a:endParaRPr lang="en-US" dirty="0"/>
          </a:p>
        </p:txBody>
      </p:sp>
      <p:pic>
        <p:nvPicPr>
          <p:cNvPr id="4" name="Content Placeholder 3"/>
          <p:cNvPicPr>
            <a:picLocks noGrp="1" noChangeAspect="1"/>
          </p:cNvPicPr>
          <p:nvPr>
            <p:ph idx="1"/>
          </p:nvPr>
        </p:nvPicPr>
        <p:blipFill>
          <a:blip r:embed="rId2"/>
          <a:stretch>
            <a:fillRect/>
          </a:stretch>
        </p:blipFill>
        <p:spPr>
          <a:xfrm>
            <a:off x="2462775" y="1847850"/>
            <a:ext cx="7266450" cy="4351338"/>
          </a:xfrm>
          <a:prstGeom prst="rect">
            <a:avLst/>
          </a:prstGeom>
        </p:spPr>
      </p:pic>
    </p:spTree>
    <p:extLst>
      <p:ext uri="{BB962C8B-B14F-4D97-AF65-F5344CB8AC3E}">
        <p14:creationId xmlns:p14="http://schemas.microsoft.com/office/powerpoint/2010/main" val="10928264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a:t>
            </a:r>
            <a:endParaRPr lang="en-US" dirty="0"/>
          </a:p>
        </p:txBody>
      </p:sp>
      <p:sp>
        <p:nvSpPr>
          <p:cNvPr id="6" name="Content Placeholder 5"/>
          <p:cNvSpPr>
            <a:spLocks noGrp="1"/>
          </p:cNvSpPr>
          <p:nvPr>
            <p:ph sz="half" idx="1"/>
          </p:nvPr>
        </p:nvSpPr>
        <p:spPr/>
        <p:txBody>
          <a:bodyPr>
            <a:normAutofit/>
          </a:bodyPr>
          <a:lstStyle/>
          <a:p>
            <a:pPr marL="0" indent="0">
              <a:buNone/>
            </a:pPr>
            <a:r>
              <a:rPr lang="en-US" b="1" dirty="0" smtClean="0"/>
              <a:t>Use releases as part of your development process</a:t>
            </a:r>
          </a:p>
          <a:p>
            <a:r>
              <a:rPr lang="en-US" dirty="0" smtClean="0"/>
              <a:t>Define critical moments</a:t>
            </a:r>
          </a:p>
          <a:p>
            <a:pPr lvl="1"/>
            <a:r>
              <a:rPr lang="en-US" dirty="0" smtClean="0"/>
              <a:t>Showing it to your thesis advisor</a:t>
            </a:r>
          </a:p>
          <a:p>
            <a:pPr lvl="1"/>
            <a:r>
              <a:rPr lang="en-US" dirty="0" smtClean="0"/>
              <a:t>Submitting to a journal</a:t>
            </a:r>
          </a:p>
          <a:p>
            <a:pPr lvl="1"/>
            <a:r>
              <a:rPr lang="en-US" dirty="0" smtClean="0"/>
              <a:t>Submitting the R&amp;R</a:t>
            </a:r>
          </a:p>
          <a:p>
            <a:pPr lvl="1"/>
            <a:r>
              <a:rPr lang="en-US" dirty="0" smtClean="0"/>
              <a:t>Submitting the 5</a:t>
            </a:r>
            <a:r>
              <a:rPr lang="en-US" baseline="30000" dirty="0" smtClean="0"/>
              <a:t>th</a:t>
            </a:r>
            <a:r>
              <a:rPr lang="en-US" dirty="0" smtClean="0"/>
              <a:t> R&amp;R</a:t>
            </a:r>
          </a:p>
          <a:p>
            <a:pPr lvl="1"/>
            <a:r>
              <a:rPr lang="en-US" dirty="0" smtClean="0"/>
              <a:t>Responding to the Data Editor</a:t>
            </a:r>
          </a:p>
          <a:p>
            <a:r>
              <a:rPr lang="en-US" dirty="0" smtClean="0"/>
              <a:t>Hit that “Create release” button</a:t>
            </a:r>
          </a:p>
          <a:p>
            <a:pPr lvl="1"/>
            <a:r>
              <a:rPr lang="en-US" dirty="0" smtClean="0"/>
              <a:t>Or “</a:t>
            </a:r>
            <a:r>
              <a:rPr lang="en-US" sz="1600" b="1" dirty="0" err="1" smtClean="0">
                <a:latin typeface="Courier New" panose="02070309020205020404" pitchFamily="49" charset="0"/>
                <a:cs typeface="Courier New" panose="02070309020205020404" pitchFamily="49" charset="0"/>
              </a:rPr>
              <a:t>git</a:t>
            </a:r>
            <a:r>
              <a:rPr lang="en-US" sz="1600" b="1" dirty="0" smtClean="0">
                <a:latin typeface="Courier New" panose="02070309020205020404" pitchFamily="49" charset="0"/>
                <a:cs typeface="Courier New" panose="02070309020205020404" pitchFamily="49" charset="0"/>
              </a:rPr>
              <a:t> tag –m “my </a:t>
            </a:r>
            <a:r>
              <a:rPr lang="en-US" sz="1600" b="1" dirty="0" err="1" smtClean="0">
                <a:latin typeface="Courier New" panose="02070309020205020404" pitchFamily="49" charset="0"/>
                <a:cs typeface="Courier New" panose="02070309020205020404" pitchFamily="49" charset="0"/>
              </a:rPr>
              <a:t>msg</a:t>
            </a:r>
            <a:r>
              <a:rPr lang="en-US" sz="1600" b="1" dirty="0" smtClean="0">
                <a:latin typeface="Courier New" panose="02070309020205020404" pitchFamily="49" charset="0"/>
                <a:cs typeface="Courier New" panose="02070309020205020404" pitchFamily="49" charset="0"/>
              </a:rPr>
              <a:t>” v20200924</a:t>
            </a:r>
            <a:r>
              <a:rPr lang="en-US" dirty="0" smtClean="0"/>
              <a:t>”</a:t>
            </a:r>
          </a:p>
          <a:p>
            <a:endParaRPr lang="en-US" dirty="0"/>
          </a:p>
        </p:txBody>
      </p:sp>
      <p:sp>
        <p:nvSpPr>
          <p:cNvPr id="7" name="Content Placeholder 6"/>
          <p:cNvSpPr>
            <a:spLocks noGrp="1"/>
          </p:cNvSpPr>
          <p:nvPr>
            <p:ph sz="half" idx="2"/>
          </p:nvPr>
        </p:nvSpPr>
        <p:spPr/>
        <p:txBody>
          <a:bodyPr>
            <a:normAutofit/>
          </a:bodyPr>
          <a:lstStyle/>
          <a:p>
            <a:pPr marL="0" indent="0">
              <a:buNone/>
            </a:pPr>
            <a:r>
              <a:rPr lang="en-US" b="1" u="sng" dirty="0" smtClean="0"/>
              <a:t>Learn how to archive</a:t>
            </a:r>
          </a:p>
          <a:p>
            <a:r>
              <a:rPr lang="en-US" dirty="0" err="1" smtClean="0">
                <a:hlinkClick r:id="rId2"/>
              </a:rPr>
              <a:t>openICPSR</a:t>
            </a:r>
            <a:r>
              <a:rPr lang="en-US" dirty="0" smtClean="0">
                <a:hlinkClick r:id="rId2"/>
              </a:rPr>
              <a:t> sandbox</a:t>
            </a:r>
            <a:endParaRPr lang="en-US" dirty="0" smtClean="0"/>
          </a:p>
          <a:p>
            <a:r>
              <a:rPr lang="en-US" dirty="0" err="1" smtClean="0">
                <a:hlinkClick r:id="rId3"/>
              </a:rPr>
              <a:t>Zenodo</a:t>
            </a:r>
            <a:r>
              <a:rPr lang="en-US" dirty="0" smtClean="0">
                <a:hlinkClick r:id="rId3"/>
              </a:rPr>
              <a:t> sandbox</a:t>
            </a:r>
            <a:endParaRPr lang="en-US" dirty="0" smtClean="0"/>
          </a:p>
          <a:p>
            <a:r>
              <a:rPr lang="en-US" dirty="0" err="1" smtClean="0">
                <a:hlinkClick r:id="rId4"/>
              </a:rPr>
              <a:t>Github</a:t>
            </a:r>
            <a:r>
              <a:rPr lang="en-US" dirty="0" smtClean="0">
                <a:hlinkClick r:id="rId4"/>
              </a:rPr>
              <a:t>-to-</a:t>
            </a:r>
            <a:r>
              <a:rPr lang="en-US" dirty="0" err="1" smtClean="0">
                <a:hlinkClick r:id="rId4"/>
              </a:rPr>
              <a:t>Zenodo</a:t>
            </a:r>
            <a:r>
              <a:rPr lang="en-US" dirty="0" smtClean="0">
                <a:hlinkClick r:id="rId4"/>
              </a:rPr>
              <a:t> API</a:t>
            </a:r>
            <a:endParaRPr lang="en-US" dirty="0" smtClean="0"/>
          </a:p>
          <a:p>
            <a:pPr marL="0" indent="0">
              <a:buNone/>
            </a:pPr>
            <a:r>
              <a:rPr lang="en-US" b="1" u="sng" dirty="0" smtClean="0"/>
              <a:t>Archive</a:t>
            </a:r>
            <a:r>
              <a:rPr lang="en-US" b="1" dirty="0" smtClean="0"/>
              <a:t> key (public) moments</a:t>
            </a:r>
          </a:p>
          <a:p>
            <a:r>
              <a:rPr lang="en-US" dirty="0" smtClean="0"/>
              <a:t>Submitting to a journal (may be required!)</a:t>
            </a:r>
          </a:p>
          <a:p>
            <a:r>
              <a:rPr lang="en-US" dirty="0" smtClean="0"/>
              <a:t>Presenting at RT2!</a:t>
            </a:r>
            <a:endParaRPr lang="en-US" dirty="0"/>
          </a:p>
        </p:txBody>
      </p:sp>
    </p:spTree>
    <p:extLst>
      <p:ext uri="{BB962C8B-B14F-4D97-AF65-F5344CB8AC3E}">
        <p14:creationId xmlns:p14="http://schemas.microsoft.com/office/powerpoint/2010/main" val="3456024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3262384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Special Cases</a:t>
            </a:r>
            <a:endParaRPr lang="en-US" dirty="0">
              <a:solidFill>
                <a:schemeClr val="bg1"/>
              </a:solidFill>
            </a:endParaRPr>
          </a:p>
        </p:txBody>
      </p:sp>
    </p:spTree>
    <p:extLst>
      <p:ext uri="{BB962C8B-B14F-4D97-AF65-F5344CB8AC3E}">
        <p14:creationId xmlns:p14="http://schemas.microsoft.com/office/powerpoint/2010/main" val="1461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run your own survey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Welcome, you are a data producer, = Census Bureau!</a:t>
            </a:r>
          </a:p>
          <a:p>
            <a:r>
              <a:rPr lang="en-US" dirty="0" smtClean="0"/>
              <a:t>Your </a:t>
            </a:r>
            <a:r>
              <a:rPr lang="en-US" b="1" i="1" dirty="0" smtClean="0">
                <a:solidFill>
                  <a:schemeClr val="accent2">
                    <a:lumMod val="75000"/>
                  </a:schemeClr>
                </a:solidFill>
              </a:rPr>
              <a:t>questionnaires</a:t>
            </a:r>
            <a:r>
              <a:rPr lang="en-US" dirty="0" smtClean="0"/>
              <a:t>, your </a:t>
            </a:r>
            <a:r>
              <a:rPr lang="en-US" i="1" dirty="0" smtClean="0"/>
              <a:t>instructions</a:t>
            </a:r>
            <a:r>
              <a:rPr lang="en-US" dirty="0" smtClean="0"/>
              <a:t> (to self, to survey takers), your </a:t>
            </a:r>
            <a:r>
              <a:rPr lang="en-US" i="1" dirty="0" smtClean="0"/>
              <a:t>sampling scheme</a:t>
            </a:r>
            <a:r>
              <a:rPr lang="en-US" dirty="0" smtClean="0"/>
              <a:t>: </a:t>
            </a:r>
            <a:r>
              <a:rPr lang="en-US" b="1" u="sng" dirty="0" smtClean="0"/>
              <a:t>metadata</a:t>
            </a:r>
            <a:r>
              <a:rPr lang="en-US" dirty="0" smtClean="0"/>
              <a:t>, part of the replication package</a:t>
            </a:r>
          </a:p>
          <a:p>
            <a:r>
              <a:rPr lang="en-US" dirty="0" smtClean="0"/>
              <a:t>Your </a:t>
            </a:r>
            <a:r>
              <a:rPr lang="en-US" b="1" i="1" dirty="0" smtClean="0">
                <a:solidFill>
                  <a:schemeClr val="accent5">
                    <a:lumMod val="75000"/>
                  </a:schemeClr>
                </a:solidFill>
              </a:rPr>
              <a:t>raw survey data</a:t>
            </a:r>
            <a:r>
              <a:rPr lang="en-US" dirty="0" smtClean="0"/>
              <a:t>: </a:t>
            </a:r>
            <a:r>
              <a:rPr lang="en-US" b="1" u="sng" dirty="0" smtClean="0"/>
              <a:t>untouched</a:t>
            </a:r>
            <a:r>
              <a:rPr lang="en-US" dirty="0" smtClean="0"/>
              <a:t>, </a:t>
            </a:r>
            <a:r>
              <a:rPr lang="en-US" dirty="0" smtClean="0">
                <a:solidFill>
                  <a:srgbClr val="FF0000"/>
                </a:solidFill>
              </a:rPr>
              <a:t>archived</a:t>
            </a:r>
            <a:r>
              <a:rPr lang="en-US" dirty="0" smtClean="0"/>
              <a:t> (but internally: PII!)</a:t>
            </a:r>
          </a:p>
          <a:p>
            <a:r>
              <a:rPr lang="en-US" dirty="0" smtClean="0"/>
              <a:t>Your </a:t>
            </a:r>
            <a:r>
              <a:rPr lang="en-US" b="1" i="1" dirty="0" smtClean="0">
                <a:solidFill>
                  <a:schemeClr val="accent6">
                    <a:lumMod val="75000"/>
                  </a:schemeClr>
                </a:solidFill>
              </a:rPr>
              <a:t>survey prep code</a:t>
            </a:r>
            <a:r>
              <a:rPr lang="en-US" dirty="0" smtClean="0"/>
              <a:t>: stripping identifiers, quasi-identifiers: </a:t>
            </a:r>
            <a:r>
              <a:rPr lang="en-US" dirty="0">
                <a:solidFill>
                  <a:srgbClr val="FF0000"/>
                </a:solidFill>
              </a:rPr>
              <a:t>archived</a:t>
            </a:r>
            <a:r>
              <a:rPr lang="en-US" dirty="0" smtClean="0"/>
              <a:t>, (mostly) public</a:t>
            </a:r>
          </a:p>
          <a:p>
            <a:endParaRPr lang="en-US" dirty="0"/>
          </a:p>
        </p:txBody>
      </p:sp>
    </p:spTree>
    <p:extLst>
      <p:ext uri="{BB962C8B-B14F-4D97-AF65-F5344CB8AC3E}">
        <p14:creationId xmlns:p14="http://schemas.microsoft.com/office/powerpoint/2010/main" val="30108967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run your own survey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Welcome, you are a data provider, even for yourself!</a:t>
            </a:r>
          </a:p>
          <a:p>
            <a:r>
              <a:rPr lang="en-US" dirty="0" smtClean="0"/>
              <a:t>Your (protected, shareable) </a:t>
            </a:r>
            <a:r>
              <a:rPr lang="en-US" b="1" dirty="0" smtClean="0">
                <a:solidFill>
                  <a:schemeClr val="accent6">
                    <a:lumMod val="75000"/>
                  </a:schemeClr>
                </a:solidFill>
              </a:rPr>
              <a:t>survey data</a:t>
            </a:r>
            <a:r>
              <a:rPr lang="en-US" dirty="0" smtClean="0"/>
              <a:t>:</a:t>
            </a:r>
          </a:p>
          <a:p>
            <a:pPr lvl="1"/>
            <a:r>
              <a:rPr lang="en-US" sz="2800" dirty="0">
                <a:solidFill>
                  <a:srgbClr val="FF0000"/>
                </a:solidFill>
              </a:rPr>
              <a:t>Archived</a:t>
            </a:r>
            <a:r>
              <a:rPr lang="en-US" dirty="0" smtClean="0"/>
              <a:t>, public (subject to consent)</a:t>
            </a:r>
          </a:p>
          <a:p>
            <a:pPr lvl="1"/>
            <a:r>
              <a:rPr lang="en-US" dirty="0" smtClean="0"/>
              <a:t>Provided with </a:t>
            </a:r>
            <a:r>
              <a:rPr lang="en-US" b="1" dirty="0" smtClean="0">
                <a:solidFill>
                  <a:srgbClr val="FF0000"/>
                </a:solidFill>
              </a:rPr>
              <a:t>license</a:t>
            </a:r>
          </a:p>
          <a:p>
            <a:pPr lvl="1"/>
            <a:r>
              <a:rPr lang="en-US" b="1" dirty="0" smtClean="0">
                <a:solidFill>
                  <a:srgbClr val="FF0000"/>
                </a:solidFill>
              </a:rPr>
              <a:t>Immutable</a:t>
            </a:r>
            <a:r>
              <a:rPr lang="en-US" dirty="0" smtClean="0"/>
              <a:t>! Dirty! As-Is!</a:t>
            </a:r>
          </a:p>
          <a:p>
            <a:r>
              <a:rPr lang="en-US" dirty="0" smtClean="0"/>
              <a:t>You, as anybody else, treats it as “</a:t>
            </a:r>
            <a:r>
              <a:rPr lang="en-US" b="1" dirty="0" smtClean="0">
                <a:solidFill>
                  <a:schemeClr val="accent1">
                    <a:lumMod val="75000"/>
                  </a:schemeClr>
                </a:solidFill>
              </a:rPr>
              <a:t>Source</a:t>
            </a:r>
            <a:r>
              <a:rPr lang="en-US" dirty="0" smtClean="0"/>
              <a:t>”</a:t>
            </a:r>
          </a:p>
          <a:p>
            <a:pPr lvl="1"/>
            <a:r>
              <a:rPr lang="en-US" dirty="0" smtClean="0"/>
              <a:t>Cited!</a:t>
            </a:r>
          </a:p>
          <a:p>
            <a:pPr lvl="1"/>
            <a:r>
              <a:rPr lang="en-US" dirty="0" smtClean="0"/>
              <a:t>All cleaning happens as part of your replication</a:t>
            </a:r>
            <a:br>
              <a:rPr lang="en-US" dirty="0" smtClean="0"/>
            </a:br>
            <a:r>
              <a:rPr lang="en-US" dirty="0" smtClean="0"/>
              <a:t>package!</a:t>
            </a:r>
            <a:endParaRPr lang="en-US" dirty="0"/>
          </a:p>
        </p:txBody>
      </p:sp>
      <p:grpSp>
        <p:nvGrpSpPr>
          <p:cNvPr id="4" name="Group 3"/>
          <p:cNvGrpSpPr/>
          <p:nvPr/>
        </p:nvGrpSpPr>
        <p:grpSpPr>
          <a:xfrm>
            <a:off x="7665219" y="2416236"/>
            <a:ext cx="2696810" cy="6063798"/>
            <a:chOff x="6878410" y="247195"/>
            <a:chExt cx="2696810" cy="6063798"/>
          </a:xfrm>
        </p:grpSpPr>
        <p:pic>
          <p:nvPicPr>
            <p:cNvPr id="5" name="Content Placeholder 3"/>
            <p:cNvPicPr>
              <a:picLocks noChangeAspect="1"/>
            </p:cNvPicPr>
            <p:nvPr/>
          </p:nvPicPr>
          <p:blipFill>
            <a:blip r:embed="rId2"/>
            <a:stretch>
              <a:fillRect/>
            </a:stretch>
          </p:blipFill>
          <p:spPr>
            <a:xfrm>
              <a:off x="7388680" y="319941"/>
              <a:ext cx="2186540" cy="5857022"/>
            </a:xfrm>
            <a:prstGeom prst="rect">
              <a:avLst/>
            </a:prstGeom>
          </p:spPr>
        </p:pic>
        <p:sp>
          <p:nvSpPr>
            <p:cNvPr id="6" name="Rectangle 5"/>
            <p:cNvSpPr/>
            <p:nvPr/>
          </p:nvSpPr>
          <p:spPr>
            <a:xfrm>
              <a:off x="7176407" y="3804557"/>
              <a:ext cx="1845129" cy="250643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76407" y="1469571"/>
              <a:ext cx="1845129" cy="23349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78410" y="247195"/>
              <a:ext cx="2441122" cy="236991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62556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run an lab experiment</a:t>
            </a:r>
            <a:endParaRPr lang="en-US" dirty="0"/>
          </a:p>
        </p:txBody>
      </p:sp>
      <p:sp>
        <p:nvSpPr>
          <p:cNvPr id="3" name="Content Placeholder 2"/>
          <p:cNvSpPr>
            <a:spLocks noGrp="1"/>
          </p:cNvSpPr>
          <p:nvPr>
            <p:ph idx="1"/>
          </p:nvPr>
        </p:nvSpPr>
        <p:spPr/>
        <p:txBody>
          <a:bodyPr/>
          <a:lstStyle/>
          <a:p>
            <a:pPr marL="0" indent="0">
              <a:buNone/>
            </a:pPr>
            <a:r>
              <a:rPr lang="en-US" dirty="0"/>
              <a:t>Welcome, you are a data producer, = Census Bureau!</a:t>
            </a:r>
          </a:p>
          <a:p>
            <a:r>
              <a:rPr lang="en-US" dirty="0" smtClean="0"/>
              <a:t>Etc. etc. etc….</a:t>
            </a:r>
          </a:p>
          <a:p>
            <a:r>
              <a:rPr lang="en-US" dirty="0" smtClean="0"/>
              <a:t>You provide the “</a:t>
            </a:r>
            <a:r>
              <a:rPr lang="en-US" b="1" dirty="0" smtClean="0">
                <a:solidFill>
                  <a:schemeClr val="accent1">
                    <a:lumMod val="75000"/>
                  </a:schemeClr>
                </a:solidFill>
              </a:rPr>
              <a:t>programming for the experiment</a:t>
            </a:r>
            <a:r>
              <a:rPr lang="en-US" dirty="0" smtClean="0"/>
              <a:t>” (</a:t>
            </a:r>
            <a:r>
              <a:rPr lang="en-US" dirty="0" err="1" smtClean="0"/>
              <a:t>zTree</a:t>
            </a:r>
            <a:r>
              <a:rPr lang="en-US" dirty="0" smtClean="0"/>
              <a:t>, etc.) == survey instrument</a:t>
            </a:r>
          </a:p>
          <a:p>
            <a:endParaRPr lang="en-US" dirty="0"/>
          </a:p>
        </p:txBody>
      </p:sp>
      <p:grpSp>
        <p:nvGrpSpPr>
          <p:cNvPr id="4" name="Group 3"/>
          <p:cNvGrpSpPr/>
          <p:nvPr/>
        </p:nvGrpSpPr>
        <p:grpSpPr>
          <a:xfrm>
            <a:off x="6793349" y="3553920"/>
            <a:ext cx="2696810" cy="6063798"/>
            <a:chOff x="6878410" y="247195"/>
            <a:chExt cx="2696810" cy="6063798"/>
          </a:xfrm>
        </p:grpSpPr>
        <p:pic>
          <p:nvPicPr>
            <p:cNvPr id="5" name="Content Placeholder 3"/>
            <p:cNvPicPr>
              <a:picLocks noChangeAspect="1"/>
            </p:cNvPicPr>
            <p:nvPr/>
          </p:nvPicPr>
          <p:blipFill>
            <a:blip r:embed="rId2"/>
            <a:stretch>
              <a:fillRect/>
            </a:stretch>
          </p:blipFill>
          <p:spPr>
            <a:xfrm>
              <a:off x="7388680" y="319941"/>
              <a:ext cx="2186540" cy="5857022"/>
            </a:xfrm>
            <a:prstGeom prst="rect">
              <a:avLst/>
            </a:prstGeom>
          </p:spPr>
        </p:pic>
        <p:sp>
          <p:nvSpPr>
            <p:cNvPr id="6" name="Rectangle 5"/>
            <p:cNvSpPr/>
            <p:nvPr/>
          </p:nvSpPr>
          <p:spPr>
            <a:xfrm>
              <a:off x="7176407" y="3804557"/>
              <a:ext cx="1845129" cy="250643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76407" y="1469571"/>
              <a:ext cx="1845129" cy="23349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78410" y="247195"/>
              <a:ext cx="2441122" cy="236991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41579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work in an RDC</a:t>
            </a:r>
            <a:endParaRPr lang="en-US" dirty="0"/>
          </a:p>
        </p:txBody>
      </p:sp>
      <p:sp>
        <p:nvSpPr>
          <p:cNvPr id="3" name="Content Placeholder 2"/>
          <p:cNvSpPr>
            <a:spLocks noGrp="1"/>
          </p:cNvSpPr>
          <p:nvPr>
            <p:ph idx="1"/>
          </p:nvPr>
        </p:nvSpPr>
        <p:spPr/>
        <p:txBody>
          <a:bodyPr/>
          <a:lstStyle/>
          <a:p>
            <a:r>
              <a:rPr lang="en-US" dirty="0" smtClean="0"/>
              <a:t>RDC in the sense: restricted-access data environment</a:t>
            </a:r>
          </a:p>
          <a:p>
            <a:r>
              <a:rPr lang="en-US" dirty="0" smtClean="0"/>
              <a:t>You do not control the environment (storage, backups, etc.)</a:t>
            </a:r>
          </a:p>
          <a:p>
            <a:r>
              <a:rPr lang="en-US" dirty="0" smtClean="0"/>
              <a:t>You cannot just remove artifacts (data, programs)</a:t>
            </a:r>
          </a:p>
          <a:p>
            <a:endParaRPr lang="en-US" dirty="0"/>
          </a:p>
          <a:p>
            <a:pPr marL="0" indent="0">
              <a:buNone/>
            </a:pPr>
            <a:endParaRPr lang="en-US" dirty="0"/>
          </a:p>
        </p:txBody>
      </p:sp>
    </p:spTree>
    <p:extLst>
      <p:ext uri="{BB962C8B-B14F-4D97-AF65-F5344CB8AC3E}">
        <p14:creationId xmlns:p14="http://schemas.microsoft.com/office/powerpoint/2010/main" val="42014552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work in an RDC</a:t>
            </a:r>
            <a:endParaRPr lang="en-US" dirty="0"/>
          </a:p>
        </p:txBody>
      </p:sp>
      <p:sp>
        <p:nvSpPr>
          <p:cNvPr id="3" name="Content Placeholder 2"/>
          <p:cNvSpPr>
            <a:spLocks noGrp="1"/>
          </p:cNvSpPr>
          <p:nvPr>
            <p:ph idx="1"/>
          </p:nvPr>
        </p:nvSpPr>
        <p:spPr/>
        <p:txBody>
          <a:bodyPr/>
          <a:lstStyle/>
          <a:p>
            <a:r>
              <a:rPr lang="en-US" dirty="0" smtClean="0"/>
              <a:t>Make your own “</a:t>
            </a:r>
            <a:r>
              <a:rPr lang="en-US" dirty="0" err="1" smtClean="0"/>
              <a:t>github</a:t>
            </a:r>
            <a:r>
              <a:rPr lang="en-US" dirty="0" smtClean="0"/>
              <a:t>”!</a:t>
            </a:r>
          </a:p>
          <a:p>
            <a:pPr lvl="1"/>
            <a:r>
              <a:rPr lang="en-US" dirty="0" smtClean="0"/>
              <a:t>Set aside an area of your workspace for “immutable” copies</a:t>
            </a:r>
          </a:p>
          <a:p>
            <a:pPr lvl="1"/>
            <a:r>
              <a:rPr lang="en-US" dirty="0" smtClean="0"/>
              <a:t>Create “releases” as you request removal of data and code</a:t>
            </a:r>
          </a:p>
          <a:p>
            <a:pPr lvl="1"/>
            <a:r>
              <a:rPr lang="en-US" dirty="0" smtClean="0"/>
              <a:t>Mirror those “releases” on the outside (at </a:t>
            </a:r>
            <a:r>
              <a:rPr lang="en-US" dirty="0" err="1" smtClean="0"/>
              <a:t>Github</a:t>
            </a:r>
            <a:r>
              <a:rPr lang="en-US" dirty="0" smtClean="0"/>
              <a:t>, </a:t>
            </a:r>
            <a:r>
              <a:rPr lang="en-US" dirty="0" err="1" smtClean="0"/>
              <a:t>ec.</a:t>
            </a:r>
            <a:r>
              <a:rPr lang="en-US" dirty="0" smtClean="0"/>
              <a:t>)</a:t>
            </a:r>
          </a:p>
          <a:p>
            <a:pPr marL="457200" lvl="1" indent="0">
              <a:buNone/>
            </a:pPr>
            <a:endParaRPr lang="en-US" dirty="0"/>
          </a:p>
        </p:txBody>
      </p:sp>
    </p:spTree>
    <p:extLst>
      <p:ext uri="{BB962C8B-B14F-4D97-AF65-F5344CB8AC3E}">
        <p14:creationId xmlns:p14="http://schemas.microsoft.com/office/powerpoint/2010/main" val="3682707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work in an RDC</a:t>
            </a:r>
            <a:endParaRPr lang="en-US" dirty="0"/>
          </a:p>
        </p:txBody>
      </p:sp>
      <p:sp>
        <p:nvSpPr>
          <p:cNvPr id="3" name="Content Placeholder 2"/>
          <p:cNvSpPr>
            <a:spLocks noGrp="1"/>
          </p:cNvSpPr>
          <p:nvPr>
            <p:ph idx="1"/>
          </p:nvPr>
        </p:nvSpPr>
        <p:spPr/>
        <p:txBody>
          <a:bodyPr/>
          <a:lstStyle/>
          <a:p>
            <a:r>
              <a:rPr lang="en-US" dirty="0" smtClean="0"/>
              <a:t>Document access process</a:t>
            </a:r>
          </a:p>
          <a:p>
            <a:pPr lvl="1"/>
            <a:r>
              <a:rPr lang="en-US" dirty="0" smtClean="0"/>
              <a:t>How you got access in the first place</a:t>
            </a:r>
          </a:p>
          <a:p>
            <a:pPr lvl="1"/>
            <a:r>
              <a:rPr lang="en-US" dirty="0" smtClean="0"/>
              <a:t>How somebody else could get access today</a:t>
            </a:r>
          </a:p>
          <a:p>
            <a:pPr lvl="2"/>
            <a:r>
              <a:rPr lang="en-US" dirty="0" smtClean="0"/>
              <a:t>That might not be the same!</a:t>
            </a:r>
          </a:p>
          <a:p>
            <a:pPr lvl="2"/>
            <a:r>
              <a:rPr lang="en-US" dirty="0" smtClean="0"/>
              <a:t>You might not know about it – inform yourself!</a:t>
            </a:r>
          </a:p>
          <a:p>
            <a:pPr lvl="1"/>
            <a:r>
              <a:rPr lang="en-US" dirty="0" smtClean="0"/>
              <a:t>How somebody can get access to the </a:t>
            </a:r>
            <a:br>
              <a:rPr lang="en-US" dirty="0" smtClean="0"/>
            </a:br>
            <a:r>
              <a:rPr lang="en-US" b="1" i="1" dirty="0" smtClean="0">
                <a:solidFill>
                  <a:schemeClr val="accent1">
                    <a:lumMod val="75000"/>
                  </a:schemeClr>
                </a:solidFill>
              </a:rPr>
              <a:t>files that you cannot remove</a:t>
            </a:r>
            <a:endParaRPr lang="en-US" b="1" i="1" dirty="0">
              <a:solidFill>
                <a:schemeClr val="accent1">
                  <a:lumMod val="75000"/>
                </a:schemeClr>
              </a:solidFill>
            </a:endParaRPr>
          </a:p>
        </p:txBody>
      </p:sp>
    </p:spTree>
    <p:extLst>
      <p:ext uri="{BB962C8B-B14F-4D97-AF65-F5344CB8AC3E}">
        <p14:creationId xmlns:p14="http://schemas.microsoft.com/office/powerpoint/2010/main" val="23434063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a:solidFill>
                  <a:schemeClr val="bg1"/>
                </a:solidFill>
                <a:hlinkClick r:id="rId2"/>
              </a:rPr>
              <a:t>://</a:t>
            </a:r>
            <a:r>
              <a:rPr lang="en-US" sz="4400" b="1" smtClean="0">
                <a:solidFill>
                  <a:schemeClr val="bg1"/>
                </a:solidFill>
                <a:hlinkClick r:id="rId2"/>
              </a:rPr>
              <a:t>doi.org/10.5281/zenodo.</a:t>
            </a:r>
            <a:r>
              <a:rPr lang="en-US" sz="4400" b="1" smtClean="0">
                <a:solidFill>
                  <a:schemeClr val="bg1"/>
                </a:solidFill>
              </a:rPr>
              <a:t>xxxxx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8"/>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9"/>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Simplified model</a:t>
            </a:r>
            <a:endParaRPr lang="en-US" dirty="0"/>
          </a:p>
        </p:txBody>
      </p:sp>
      <p:sp>
        <p:nvSpPr>
          <p:cNvPr id="7" name="Content Placeholder 6"/>
          <p:cNvSpPr>
            <a:spLocks noGrp="1"/>
          </p:cNvSpPr>
          <p:nvPr>
            <p:ph sz="half" idx="1"/>
          </p:nvPr>
        </p:nvSpPr>
        <p:spPr/>
        <p:txBody>
          <a:bodyPr/>
          <a:lstStyle/>
          <a:p>
            <a:r>
              <a:rPr lang="en-US" dirty="0" smtClean="0"/>
              <a:t>Basic data-oriented flow</a:t>
            </a:r>
          </a:p>
          <a:p>
            <a:r>
              <a:rPr lang="en-US" dirty="0" smtClean="0"/>
              <a:t>Historically: analysis data</a:t>
            </a:r>
          </a:p>
          <a:p>
            <a:r>
              <a:rPr lang="en-US" dirty="0" smtClean="0"/>
              <a:t>More recently: input data, too</a:t>
            </a:r>
          </a:p>
          <a:p>
            <a:r>
              <a:rPr lang="en-US" dirty="0" smtClean="0"/>
              <a:t>But where does it come from? (“provenance”)</a:t>
            </a:r>
          </a:p>
          <a:p>
            <a:pPr marL="0" indent="0">
              <a:buNone/>
            </a:pPr>
            <a:endParaRPr lang="en-US" dirty="0"/>
          </a:p>
        </p:txBody>
      </p:sp>
      <p:pic>
        <p:nvPicPr>
          <p:cNvPr id="8" name="Content Placeholder 3"/>
          <p:cNvPicPr>
            <a:picLocks noGrp="1" noChangeAspect="1"/>
          </p:cNvPicPr>
          <p:nvPr>
            <p:ph sz="half" idx="2"/>
          </p:nvPr>
        </p:nvPicPr>
        <p:blipFill>
          <a:blip r:embed="rId2"/>
          <a:stretch>
            <a:fillRect/>
          </a:stretch>
        </p:blipFill>
        <p:spPr>
          <a:xfrm>
            <a:off x="7388680" y="319941"/>
            <a:ext cx="2186540" cy="5857022"/>
          </a:xfrm>
          <a:prstGeom prst="rect">
            <a:avLst/>
          </a:prstGeom>
        </p:spPr>
      </p:pic>
      <p:sp>
        <p:nvSpPr>
          <p:cNvPr id="9" name="Rectangle 8"/>
          <p:cNvSpPr/>
          <p:nvPr/>
        </p:nvSpPr>
        <p:spPr>
          <a:xfrm>
            <a:off x="7176407" y="3804557"/>
            <a:ext cx="1845129" cy="250643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76407" y="1469571"/>
            <a:ext cx="1845129" cy="233498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878410" y="247195"/>
            <a:ext cx="2441122" cy="236991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362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2731</Words>
  <Application>Microsoft Office PowerPoint</Application>
  <PresentationFormat>Widescreen</PresentationFormat>
  <Paragraphs>581</Paragraphs>
  <Slides>89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Arial</vt:lpstr>
      <vt:lpstr>Calibri</vt:lpstr>
      <vt:lpstr>Calibri Light</vt:lpstr>
      <vt:lpstr>Century</vt:lpstr>
      <vt:lpstr>Courier New</vt:lpstr>
      <vt:lpstr>Montserrat</vt:lpstr>
      <vt:lpstr>Roboto</vt:lpstr>
      <vt:lpstr>Office Theme</vt:lpstr>
      <vt:lpstr>Practices for Data Transparency and Reproducibility</vt:lpstr>
      <vt:lpstr>On the menu today</vt:lpstr>
      <vt:lpstr>PowerPoint Presentation</vt:lpstr>
      <vt:lpstr>AEA Data &amp; Code Availability Policy (2019)</vt:lpstr>
      <vt:lpstr>Current efforts at the AEA</vt:lpstr>
      <vt:lpstr>PowerPoint Presentation</vt:lpstr>
      <vt:lpstr>PowerPoint Presentation</vt:lpstr>
      <vt:lpstr>PowerPoint Presentation</vt:lpstr>
      <vt:lpstr>Simplified model</vt:lpstr>
      <vt:lpstr>Poor citation practices</vt:lpstr>
      <vt:lpstr>An analogy…</vt:lpstr>
      <vt:lpstr>Would you buy a car from this guy?</vt:lpstr>
      <vt:lpstr>Provenance!</vt:lpstr>
      <vt:lpstr>Would you use this data?</vt:lpstr>
      <vt:lpstr>Or would you trust this data?</vt:lpstr>
      <vt:lpstr>Provenance!</vt:lpstr>
      <vt:lpstr>“It’s a file called stockmarket.xlsx”</vt:lpstr>
      <vt:lpstr>“It’s a file called SP500.xlsx”</vt:lpstr>
      <vt:lpstr>“It’s a file called SP500.xlsx, downloaded from FRED.”</vt:lpstr>
      <vt:lpstr>“It’s a file called SP500.xlsx, downloaded from FRED.”</vt:lpstr>
      <vt:lpstr>We’re all set then.</vt:lpstr>
      <vt:lpstr>“SP500.xlsx, from S&amp;P (2020). Not provided as part of replication package because © S&amp;P. ”</vt:lpstr>
      <vt:lpstr>Data Availability Statements</vt:lpstr>
      <vt:lpstr>Data Citation</vt:lpstr>
      <vt:lpstr>Starts with Data Citations</vt:lpstr>
      <vt:lpstr>Data Citations are Hard!</vt:lpstr>
      <vt:lpstr>At the AEA, every manuscript is checked</vt:lpstr>
      <vt:lpstr>Example 2: Academic data publisher</vt:lpstr>
      <vt:lpstr>Example 2: Academic data publisher</vt:lpstr>
      <vt:lpstr>Example 2: Academic data publisher-new!</vt:lpstr>
      <vt:lpstr>Data Rights</vt:lpstr>
      <vt:lpstr>Rights to use data</vt:lpstr>
      <vt:lpstr>Rights to distribute the data</vt:lpstr>
      <vt:lpstr>Citing restricted-access data</vt:lpstr>
      <vt:lpstr>Wrong</vt:lpstr>
      <vt:lpstr>Example 4: German Restricted-access</vt:lpstr>
      <vt:lpstr>Example 4: German Restricted-access</vt:lpstr>
      <vt:lpstr>Example 4: German Restricted-access</vt:lpstr>
      <vt:lpstr>Element of a (data) citation</vt:lpstr>
      <vt:lpstr>These are archives</vt:lpstr>
      <vt:lpstr>They are citable</vt:lpstr>
      <vt:lpstr>Element of a (data) citation</vt:lpstr>
      <vt:lpstr>Element of a (data) citation</vt:lpstr>
      <vt:lpstr>Element of a (data) citation</vt:lpstr>
      <vt:lpstr>And we check them!</vt:lpstr>
      <vt:lpstr>And we check them!</vt:lpstr>
      <vt:lpstr>PowerPoint Presentation</vt:lpstr>
      <vt:lpstr>PowerPoint Presentation</vt:lpstr>
      <vt:lpstr>Data: Citations, Access, Rights</vt:lpstr>
      <vt:lpstr>PowerPoint Presentation</vt:lpstr>
      <vt:lpstr>What about your code?</vt:lpstr>
      <vt:lpstr>How is your code documented?</vt:lpstr>
      <vt:lpstr>Poor coding practices</vt:lpstr>
      <vt:lpstr>Basic coding hints</vt:lpstr>
      <vt:lpstr>What’s wrong with that?</vt:lpstr>
      <vt:lpstr>Structuring programs</vt:lpstr>
      <vt:lpstr>File structure</vt:lpstr>
      <vt:lpstr>Better</vt:lpstr>
      <vt:lpstr>Functions</vt:lpstr>
      <vt:lpstr>Streamlining replication packages</vt:lpstr>
      <vt:lpstr>Two magic Stata lines</vt:lpstr>
      <vt:lpstr>Extreme examples</vt:lpstr>
      <vt:lpstr>Extreme examples</vt:lpstr>
      <vt:lpstr>Ideal setup</vt:lpstr>
      <vt:lpstr>How to prepare the replication package</vt:lpstr>
      <vt:lpstr>PowerPoint Presentation</vt:lpstr>
      <vt:lpstr>Full-featured repository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But I’ve already got it on Github!</vt:lpstr>
      <vt:lpstr>Scroll down a bit</vt:lpstr>
      <vt:lpstr>What is not an archive</vt:lpstr>
      <vt:lpstr>And: releases!</vt:lpstr>
      <vt:lpstr>Suggestions</vt:lpstr>
      <vt:lpstr>PowerPoint Presentation</vt:lpstr>
      <vt:lpstr>You run your own survey</vt:lpstr>
      <vt:lpstr>You run your own survey</vt:lpstr>
      <vt:lpstr>You run an lab experiment</vt:lpstr>
      <vt:lpstr>You work in an RDC</vt:lpstr>
      <vt:lpstr>You work in an RDC</vt:lpstr>
      <vt:lpstr>You work in an RDC</vt:lpstr>
      <vt:lpstr>Social science “guild”</vt:lpstr>
      <vt:lpstr>PowerPoint Presentation</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41</cp:revision>
  <dcterms:created xsi:type="dcterms:W3CDTF">2020-03-31T02:20:35Z</dcterms:created>
  <dcterms:modified xsi:type="dcterms:W3CDTF">2020-09-24T04:12:53Z</dcterms:modified>
</cp:coreProperties>
</file>